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70" r:id="rId6"/>
    <p:sldId id="277" r:id="rId7"/>
    <p:sldId id="276" r:id="rId8"/>
    <p:sldId id="272" r:id="rId9"/>
    <p:sldId id="283" r:id="rId10"/>
    <p:sldId id="279" r:id="rId11"/>
    <p:sldId id="280" r:id="rId12"/>
    <p:sldId id="282" r:id="rId13"/>
  </p:sldIdLst>
  <p:sldSz cx="18288000" cy="10287000"/>
  <p:notesSz cx="7102475" cy="9388475"/>
  <p:embeddedFontLst>
    <p:embeddedFont>
      <p:font typeface="Bradley Hand ITC" panose="03070402050302030203" pitchFamily="66" charset="0"/>
      <p:regular r:id="rId15"/>
    </p:embeddedFont>
    <p:embeddedFont>
      <p:font typeface="Montserrat" panose="00000500000000000000" pitchFamily="2" charset="0"/>
      <p:regular r:id="rId16"/>
      <p:bold r:id="rId17"/>
      <p:italic r:id="rId18"/>
      <p:boldItalic r:id="rId19"/>
    </p:embeddedFont>
    <p:embeddedFont>
      <p:font typeface="Poppins" panose="00000500000000000000" pitchFamily="2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85030" autoAdjust="0"/>
  </p:normalViewPr>
  <p:slideViewPr>
    <p:cSldViewPr>
      <p:cViewPr varScale="1">
        <p:scale>
          <a:sx n="41" d="100"/>
          <a:sy n="41" d="100"/>
        </p:scale>
        <p:origin x="1502" y="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2F331744-AB49-4C23-AA94-7C03C722F277}" type="datetimeFigureOut">
              <a:rPr lang="en-US" smtClean="0"/>
              <a:t>1/31/2026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557E6B50-6D64-4AB5-8851-67084364794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97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6B50-6D64-4AB5-8851-67084364794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0131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8C713-EC2E-2EF5-1D59-EB54294839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77B4A8-4065-5F6F-9156-C45B3E97DF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54F79D-2D12-3E9A-6E9B-D2CA321496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29E639-45DB-C8F0-FDAF-940748A335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6B50-6D64-4AB5-8851-67084364794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5076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417CE-3A00-0B57-0370-A981D093F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6A8698-8547-4029-0282-A9C2D7EB34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C01238-5C47-B11B-7CF0-3AD0526F1E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7A80BE-C8E1-BD06-7600-99475F6FD8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6B50-6D64-4AB5-8851-67084364794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4461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CFDC0-1CB7-2034-3D0D-344C732A4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032870-EA54-5589-FBDC-BBA1A4688B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2ACE8B-1EB8-73B5-C26A-D8BF7F30D3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2C3B59-1E2A-264D-6566-D89AF57CB5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6B50-6D64-4AB5-8851-67084364794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986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 </a:t>
            </a:r>
          </a:p>
          <a:p>
            <a:br>
              <a:rPr lang="en-US" b="1" dirty="0"/>
            </a:b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6B50-6D64-4AB5-8851-67084364794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097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6B50-6D64-4AB5-8851-67084364794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085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6B50-6D64-4AB5-8851-67084364794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6844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6B50-6D64-4AB5-8851-67084364794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9708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D26EC-C227-B75C-1FAA-138AC0AB6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C9C080-C405-8006-A17B-CBD5BA844E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DD336B-5DC2-82E5-D38B-759089EBA8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E30EF4-2F14-B6BA-C09E-E7D4B126F9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6B50-6D64-4AB5-8851-67084364794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9720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D5C77-0D7B-2C68-2354-D652D0EE5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AB1D3F-DDFA-B6DD-F8AF-6854D5D6FA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BB2D8F-0BFA-3EBD-CC9F-84B9B9351C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67F440-0CEA-6F6E-A42A-2350932F91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6B50-6D64-4AB5-8851-67084364794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6368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55663D-4A0C-875F-4F55-F9B41D79C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8BF87B-409F-4556-1874-36F0F11E81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B8A9FB-4F55-21F4-13AD-6B8E453F95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CE109F-8A26-03FD-0C19-0AE779782A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6B50-6D64-4AB5-8851-67084364794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6741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1F936A-8CCE-98E5-36B4-372AC86871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17C362-89F8-54CB-31E6-CD6FAAE6F6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058877-2BF5-6FC2-5606-E17B70576B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A439F3-BDA2-0F4C-9154-6DA5A03196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6B50-6D64-4AB5-8851-67084364794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479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D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097502" y="5590237"/>
            <a:ext cx="14099416" cy="14099416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45DA0"/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391331" y="3298747"/>
            <a:ext cx="11105469" cy="15410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2819"/>
              </a:lnSpc>
              <a:spcBef>
                <a:spcPct val="0"/>
              </a:spcBef>
            </a:pPr>
            <a:r>
              <a:rPr lang="en-US" sz="9156" b="1" dirty="0">
                <a:solidFill>
                  <a:srgbClr val="051D40"/>
                </a:solidFill>
                <a:ea typeface="Montserrat"/>
                <a:cs typeface="Montserrat"/>
                <a:sym typeface="Montserrat"/>
              </a:rPr>
              <a:t>GETTING READY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16420234" y="-1717598"/>
            <a:ext cx="3735531" cy="3735531"/>
            <a:chOff x="0" y="0"/>
            <a:chExt cx="812800" cy="812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145DA0"/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pic>
        <p:nvPicPr>
          <p:cNvPr id="17" name="Picture 16" descr="A logo of different types of logos&#10;&#10;AI-generated content may be incorrect.">
            <a:extLst>
              <a:ext uri="{FF2B5EF4-FFF2-40B4-BE49-F238E27FC236}">
                <a16:creationId xmlns:a16="http://schemas.microsoft.com/office/drawing/2014/main" id="{C181F4F5-1E25-100C-FA41-5197622DE2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51630"/>
            <a:ext cx="7600950" cy="5017621"/>
          </a:xfrm>
          <a:prstGeom prst="rect">
            <a:avLst/>
          </a:prstGeom>
        </p:spPr>
      </p:pic>
      <p:grpSp>
        <p:nvGrpSpPr>
          <p:cNvPr id="9" name="Group 9"/>
          <p:cNvGrpSpPr/>
          <p:nvPr/>
        </p:nvGrpSpPr>
        <p:grpSpPr>
          <a:xfrm>
            <a:off x="747857" y="-643475"/>
            <a:ext cx="1286950" cy="1286950"/>
            <a:chOff x="0" y="0"/>
            <a:chExt cx="812800" cy="81280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45DA0"/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-1929195" y="8389571"/>
            <a:ext cx="3735531" cy="3735531"/>
            <a:chOff x="0" y="0"/>
            <a:chExt cx="812800" cy="8128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145DA0"/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sp>
        <p:nvSpPr>
          <p:cNvPr id="15" name="Freeform 15"/>
          <p:cNvSpPr/>
          <p:nvPr/>
        </p:nvSpPr>
        <p:spPr>
          <a:xfrm>
            <a:off x="8757394" y="7522582"/>
            <a:ext cx="8779632" cy="1733977"/>
          </a:xfrm>
          <a:custGeom>
            <a:avLst/>
            <a:gdLst/>
            <a:ahLst/>
            <a:cxnLst/>
            <a:rect l="l" t="t" r="r" b="b"/>
            <a:pathLst>
              <a:path w="8779632" h="1733977">
                <a:moveTo>
                  <a:pt x="0" y="0"/>
                </a:moveTo>
                <a:lnTo>
                  <a:pt x="8779632" y="0"/>
                </a:lnTo>
                <a:lnTo>
                  <a:pt x="8779632" y="1733977"/>
                </a:lnTo>
                <a:lnTo>
                  <a:pt x="0" y="173397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r>
              <a:rPr lang="en-US" sz="4000" b="1" dirty="0"/>
              <a:t> </a:t>
            </a:r>
          </a:p>
        </p:txBody>
      </p:sp>
      <p:pic>
        <p:nvPicPr>
          <p:cNvPr id="18" name="Picture 17" descr="Road map clipart Images - Free Download ...">
            <a:extLst>
              <a:ext uri="{FF2B5EF4-FFF2-40B4-BE49-F238E27FC236}">
                <a16:creationId xmlns:a16="http://schemas.microsoft.com/office/drawing/2014/main" id="{A790D28A-0851-9115-3B4B-D8FBBE613B5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5200" y="6180254"/>
            <a:ext cx="4439478" cy="39895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DF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2E3397-190D-0274-BD11-A01932C17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CF25AC6-A91A-DF55-7A9F-8108FDEF03A7}"/>
              </a:ext>
            </a:extLst>
          </p:cNvPr>
          <p:cNvGrpSpPr/>
          <p:nvPr/>
        </p:nvGrpSpPr>
        <p:grpSpPr>
          <a:xfrm>
            <a:off x="13266830" y="0"/>
            <a:ext cx="5021170" cy="10287000"/>
            <a:chOff x="0" y="0"/>
            <a:chExt cx="1322448" cy="2709333"/>
          </a:xfrm>
          <a:solidFill>
            <a:srgbClr val="FFC000"/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43F05E88-F65F-9BEC-8C8A-A07FA9BD5DCE}"/>
                </a:ext>
              </a:extLst>
            </p:cNvPr>
            <p:cNvSpPr/>
            <p:nvPr/>
          </p:nvSpPr>
          <p:spPr>
            <a:xfrm>
              <a:off x="0" y="0"/>
              <a:ext cx="1322448" cy="2709333"/>
            </a:xfrm>
            <a:custGeom>
              <a:avLst/>
              <a:gdLst/>
              <a:ahLst/>
              <a:cxnLst/>
              <a:rect l="l" t="t" r="r" b="b"/>
              <a:pathLst>
                <a:path w="1322448" h="2709333">
                  <a:moveTo>
                    <a:pt x="0" y="0"/>
                  </a:moveTo>
                  <a:lnTo>
                    <a:pt x="1322448" y="0"/>
                  </a:lnTo>
                  <a:lnTo>
                    <a:pt x="1322448" y="2709333"/>
                  </a:lnTo>
                  <a:lnTo>
                    <a:pt x="0" y="2709333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3AB92469-D05E-D98E-7601-34BE3EBC6419}"/>
                </a:ext>
              </a:extLst>
            </p:cNvPr>
            <p:cNvSpPr txBox="1"/>
            <p:nvPr/>
          </p:nvSpPr>
          <p:spPr>
            <a:xfrm>
              <a:off x="0" y="-38100"/>
              <a:ext cx="1322448" cy="274743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grpSp>
        <p:nvGrpSpPr>
          <p:cNvPr id="6" name="Group 6">
            <a:extLst>
              <a:ext uri="{FF2B5EF4-FFF2-40B4-BE49-F238E27FC236}">
                <a16:creationId xmlns:a16="http://schemas.microsoft.com/office/drawing/2014/main" id="{3DAB5D0B-4C71-A7A5-A402-FAB45E9A6457}"/>
              </a:ext>
            </a:extLst>
          </p:cNvPr>
          <p:cNvGrpSpPr/>
          <p:nvPr/>
        </p:nvGrpSpPr>
        <p:grpSpPr>
          <a:xfrm>
            <a:off x="-1600200" y="-1531859"/>
            <a:ext cx="3564204" cy="3564204"/>
            <a:chOff x="0" y="0"/>
            <a:chExt cx="812800" cy="812800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F3982DC-2CAE-813E-C416-0007949463B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051D40">
                  <a:alpha val="15686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DB1940E6-7E81-1E8A-D047-C9BBBC93A9F5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1309F349-5337-7A7B-FB3A-47562138818B}"/>
              </a:ext>
            </a:extLst>
          </p:cNvPr>
          <p:cNvGrpSpPr/>
          <p:nvPr/>
        </p:nvGrpSpPr>
        <p:grpSpPr>
          <a:xfrm>
            <a:off x="14700679" y="7074186"/>
            <a:ext cx="5946973" cy="5946973"/>
            <a:chOff x="0" y="0"/>
            <a:chExt cx="812800" cy="812800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4A7E0410-F546-C7EF-B2BF-495B3ECEA86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FFFFFF">
                  <a:alpha val="15686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90CA3680-3273-6F7F-6B6B-4BC73CF3856F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pic>
        <p:nvPicPr>
          <p:cNvPr id="5" name="Picture 4" descr="A logo of different types of logos&#10;&#10;AI-generated content may be incorrect.">
            <a:extLst>
              <a:ext uri="{FF2B5EF4-FFF2-40B4-BE49-F238E27FC236}">
                <a16:creationId xmlns:a16="http://schemas.microsoft.com/office/drawing/2014/main" id="{32D23FDF-7353-06C1-7F89-647ADCE098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8476129"/>
            <a:ext cx="2743200" cy="181087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01F163A-9BD5-04C1-4608-68083E6FB15F}"/>
              </a:ext>
            </a:extLst>
          </p:cNvPr>
          <p:cNvSpPr txBox="1"/>
          <p:nvPr/>
        </p:nvSpPr>
        <p:spPr>
          <a:xfrm>
            <a:off x="838200" y="627185"/>
            <a:ext cx="126883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Group 5</a:t>
            </a:r>
          </a:p>
          <a:p>
            <a:r>
              <a:rPr lang="en-US" sz="3600" b="1" dirty="0"/>
              <a:t> Where can you find assistance &amp; resources to help during your year?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1E5F26-CFB2-F996-1A18-116C7B87F9DC}"/>
              </a:ext>
            </a:extLst>
          </p:cNvPr>
          <p:cNvSpPr txBox="1"/>
          <p:nvPr/>
        </p:nvSpPr>
        <p:spPr>
          <a:xfrm>
            <a:off x="838200" y="2171700"/>
            <a:ext cx="116586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endParaRPr lang="en-US" sz="3200" b="1" dirty="0"/>
          </a:p>
          <a:p>
            <a:pPr marL="457200" indent="-457200">
              <a:buFontTx/>
              <a:buChar char="-"/>
            </a:pPr>
            <a:r>
              <a:rPr lang="en-US" sz="3200" b="1" dirty="0"/>
              <a:t>District Governor</a:t>
            </a:r>
          </a:p>
          <a:p>
            <a:pPr marL="457200" indent="-457200">
              <a:buFontTx/>
              <a:buChar char="-"/>
            </a:pPr>
            <a:endParaRPr lang="en-US" sz="3200" b="1" dirty="0"/>
          </a:p>
          <a:p>
            <a:pPr marL="457200" indent="-457200">
              <a:buFontTx/>
              <a:buChar char="-"/>
            </a:pPr>
            <a:r>
              <a:rPr lang="en-US" sz="3200" b="1" dirty="0"/>
              <a:t>Assistant Governor</a:t>
            </a:r>
          </a:p>
          <a:p>
            <a:pPr marL="457200" indent="-457200">
              <a:buFontTx/>
              <a:buChar char="-"/>
            </a:pPr>
            <a:endParaRPr lang="en-US" sz="3200" b="1" dirty="0"/>
          </a:p>
          <a:p>
            <a:pPr marL="457200" indent="-457200">
              <a:buFontTx/>
              <a:buChar char="-"/>
            </a:pPr>
            <a:r>
              <a:rPr lang="en-US" sz="3200" b="1" dirty="0"/>
              <a:t>District Committee Chairs</a:t>
            </a:r>
          </a:p>
          <a:p>
            <a:pPr marL="457200" indent="-457200">
              <a:buFontTx/>
              <a:buChar char="-"/>
            </a:pPr>
            <a:endParaRPr lang="en-US" sz="3200" b="1" dirty="0"/>
          </a:p>
          <a:p>
            <a:pPr marL="457200" indent="-457200">
              <a:buFontTx/>
              <a:buChar char="-"/>
            </a:pPr>
            <a:r>
              <a:rPr lang="en-US" sz="3200" b="1" dirty="0"/>
              <a:t>Past club presidents &amp; officers</a:t>
            </a:r>
          </a:p>
          <a:p>
            <a:pPr marL="457200" indent="-457200">
              <a:buFontTx/>
              <a:buChar char="-"/>
            </a:pPr>
            <a:endParaRPr lang="en-US" sz="3200" b="1" dirty="0"/>
          </a:p>
          <a:p>
            <a:pPr marL="457200" indent="-457200">
              <a:buFontTx/>
              <a:buChar char="-"/>
            </a:pPr>
            <a:r>
              <a:rPr lang="en-US" sz="3200" b="1" dirty="0"/>
              <a:t>Other club Presidents</a:t>
            </a:r>
          </a:p>
          <a:p>
            <a:pPr marL="457200" indent="-457200">
              <a:buFontTx/>
              <a:buChar char="-"/>
            </a:pPr>
            <a:endParaRPr lang="en-US" sz="3200" b="1" dirty="0"/>
          </a:p>
          <a:p>
            <a:pPr marL="457200" indent="-457200">
              <a:buFontTx/>
              <a:buChar char="-"/>
            </a:pPr>
            <a:r>
              <a:rPr lang="en-US" sz="3200" b="1" dirty="0"/>
              <a:t>Zone Expert Hub</a:t>
            </a:r>
          </a:p>
          <a:p>
            <a:pPr marL="457200" indent="-457200">
              <a:buFontTx/>
              <a:buChar char="-"/>
            </a:pPr>
            <a:endParaRPr lang="en-US" sz="3200" b="1" dirty="0"/>
          </a:p>
          <a:p>
            <a:pPr marL="457200" indent="-457200">
              <a:buFontTx/>
              <a:buChar char="-"/>
            </a:pPr>
            <a:endParaRPr lang="en-US" sz="32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F308355-22DB-B577-89BF-E1B42BE952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8060" y="1798230"/>
            <a:ext cx="4630337" cy="3081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48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DF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41319C-FDAA-38B5-3351-9545E7AB6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D95466A-9370-68D5-DFD5-2AA85A79C3CC}"/>
              </a:ext>
            </a:extLst>
          </p:cNvPr>
          <p:cNvGrpSpPr/>
          <p:nvPr/>
        </p:nvGrpSpPr>
        <p:grpSpPr>
          <a:xfrm>
            <a:off x="13290898" y="0"/>
            <a:ext cx="5021170" cy="10287000"/>
            <a:chOff x="0" y="0"/>
            <a:chExt cx="1322448" cy="2709333"/>
          </a:xfrm>
          <a:solidFill>
            <a:srgbClr val="FFC000"/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BF6DA417-A4BF-2A17-6FE8-45F219FE1700}"/>
                </a:ext>
              </a:extLst>
            </p:cNvPr>
            <p:cNvSpPr/>
            <p:nvPr/>
          </p:nvSpPr>
          <p:spPr>
            <a:xfrm>
              <a:off x="0" y="0"/>
              <a:ext cx="1322448" cy="2709333"/>
            </a:xfrm>
            <a:custGeom>
              <a:avLst/>
              <a:gdLst/>
              <a:ahLst/>
              <a:cxnLst/>
              <a:rect l="l" t="t" r="r" b="b"/>
              <a:pathLst>
                <a:path w="1322448" h="2709333">
                  <a:moveTo>
                    <a:pt x="0" y="0"/>
                  </a:moveTo>
                  <a:lnTo>
                    <a:pt x="1322448" y="0"/>
                  </a:lnTo>
                  <a:lnTo>
                    <a:pt x="1322448" y="2709333"/>
                  </a:lnTo>
                  <a:lnTo>
                    <a:pt x="0" y="2709333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7C297426-EB53-EEC5-4408-239B45F448EC}"/>
                </a:ext>
              </a:extLst>
            </p:cNvPr>
            <p:cNvSpPr txBox="1"/>
            <p:nvPr/>
          </p:nvSpPr>
          <p:spPr>
            <a:xfrm>
              <a:off x="0" y="-38100"/>
              <a:ext cx="1322448" cy="274743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grpSp>
        <p:nvGrpSpPr>
          <p:cNvPr id="6" name="Group 6">
            <a:extLst>
              <a:ext uri="{FF2B5EF4-FFF2-40B4-BE49-F238E27FC236}">
                <a16:creationId xmlns:a16="http://schemas.microsoft.com/office/drawing/2014/main" id="{19FC2E42-A184-7E37-EE2C-E1AB1E8F4B13}"/>
              </a:ext>
            </a:extLst>
          </p:cNvPr>
          <p:cNvGrpSpPr/>
          <p:nvPr/>
        </p:nvGrpSpPr>
        <p:grpSpPr>
          <a:xfrm>
            <a:off x="-1600200" y="-1531859"/>
            <a:ext cx="3564204" cy="3564204"/>
            <a:chOff x="0" y="0"/>
            <a:chExt cx="812800" cy="812800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A888B19A-7D61-2FAD-5D85-2B43C656C2F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051D40">
                  <a:alpha val="15686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33BEB159-B15E-1808-25F5-A6AC9CD9864C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E204372F-D639-A8D6-E8D1-6ABED294395D}"/>
              </a:ext>
            </a:extLst>
          </p:cNvPr>
          <p:cNvGrpSpPr/>
          <p:nvPr/>
        </p:nvGrpSpPr>
        <p:grpSpPr>
          <a:xfrm>
            <a:off x="14700679" y="7074186"/>
            <a:ext cx="5946973" cy="5946973"/>
            <a:chOff x="0" y="0"/>
            <a:chExt cx="812800" cy="812800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262986F5-0349-6478-13AF-7B8B2BE85C8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FFFFFF">
                  <a:alpha val="15686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98C9D276-F9DD-FA46-FB65-B358F91146C6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pic>
        <p:nvPicPr>
          <p:cNvPr id="5" name="Picture 4" descr="A logo of different types of logos&#10;&#10;AI-generated content may be incorrect.">
            <a:extLst>
              <a:ext uri="{FF2B5EF4-FFF2-40B4-BE49-F238E27FC236}">
                <a16:creationId xmlns:a16="http://schemas.microsoft.com/office/drawing/2014/main" id="{B756A0AA-4D99-5C18-B744-ED200024FA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8476129"/>
            <a:ext cx="2743200" cy="181087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EAA84F9-3ECB-CA9D-851D-E3F9D6561823}"/>
              </a:ext>
            </a:extLst>
          </p:cNvPr>
          <p:cNvSpPr txBox="1"/>
          <p:nvPr/>
        </p:nvSpPr>
        <p:spPr>
          <a:xfrm>
            <a:off x="834189" y="694164"/>
            <a:ext cx="12688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GETTING STARTED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639ECB-15F4-FFB9-90D2-7B5DC1072448}"/>
              </a:ext>
            </a:extLst>
          </p:cNvPr>
          <p:cNvSpPr txBox="1"/>
          <p:nvPr/>
        </p:nvSpPr>
        <p:spPr>
          <a:xfrm>
            <a:off x="838200" y="1790700"/>
            <a:ext cx="115062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200" b="1" dirty="0"/>
              <a:t>DON’T</a:t>
            </a:r>
            <a:r>
              <a:rPr lang="en-US" sz="3200" dirty="0"/>
              <a:t> re-create the wheel.</a:t>
            </a:r>
          </a:p>
          <a:p>
            <a:endParaRPr lang="en-US" sz="3200" dirty="0"/>
          </a:p>
          <a:p>
            <a:pPr marL="457200" indent="-457200">
              <a:buFontTx/>
              <a:buChar char="-"/>
            </a:pPr>
            <a:r>
              <a:rPr lang="en-US" sz="3200" b="1" dirty="0"/>
              <a:t>DO</a:t>
            </a:r>
            <a:r>
              <a:rPr lang="en-US" sz="3200" dirty="0"/>
              <a:t> focus on 2-3 goals you can realistically accomplish.</a:t>
            </a:r>
          </a:p>
          <a:p>
            <a:pPr marL="457200" indent="-457200">
              <a:buFontTx/>
              <a:buChar char="-"/>
            </a:pPr>
            <a:endParaRPr lang="en-US" sz="3200" dirty="0"/>
          </a:p>
          <a:p>
            <a:pPr marL="457200" indent="-457200">
              <a:buFontTx/>
              <a:buChar char="-"/>
            </a:pPr>
            <a:r>
              <a:rPr lang="en-US" sz="3200" b="1" dirty="0"/>
              <a:t>DON’T</a:t>
            </a:r>
            <a:r>
              <a:rPr lang="en-US" sz="3200" dirty="0"/>
              <a:t> try to do it all-</a:t>
            </a:r>
            <a:r>
              <a:rPr lang="en-US" sz="3200" b="1" dirty="0"/>
              <a:t>DELEGATE, DELEGATE, DELEGATE</a:t>
            </a:r>
            <a:r>
              <a:rPr lang="en-US" sz="3200" dirty="0"/>
              <a:t>. </a:t>
            </a:r>
          </a:p>
          <a:p>
            <a:pPr marL="457200" indent="-457200">
              <a:buFontTx/>
              <a:buChar char="-"/>
            </a:pPr>
            <a:endParaRPr lang="en-US" sz="3200" dirty="0"/>
          </a:p>
          <a:p>
            <a:pPr marL="457200" indent="-457200">
              <a:buFontTx/>
              <a:buChar char="-"/>
            </a:pPr>
            <a:r>
              <a:rPr lang="en-US" sz="3200" b="1" dirty="0"/>
              <a:t>DO</a:t>
            </a:r>
            <a:r>
              <a:rPr lang="en-US" sz="3200" dirty="0"/>
              <a:t> post programs, events, projects in advance.</a:t>
            </a:r>
          </a:p>
          <a:p>
            <a:endParaRPr lang="en-US" sz="3200" dirty="0"/>
          </a:p>
          <a:p>
            <a:pPr marL="457200" indent="-457200">
              <a:buFontTx/>
              <a:buChar char="-"/>
            </a:pPr>
            <a:r>
              <a:rPr lang="en-US" sz="3200" b="1" dirty="0"/>
              <a:t>DON’T</a:t>
            </a:r>
            <a:r>
              <a:rPr lang="en-US" sz="3200" dirty="0"/>
              <a:t> ignore past leaders when seeking input or advice.</a:t>
            </a:r>
          </a:p>
          <a:p>
            <a:endParaRPr lang="en-US" sz="3200" dirty="0"/>
          </a:p>
          <a:p>
            <a:pPr marL="457200" indent="-457200">
              <a:buFontTx/>
              <a:buChar char="-"/>
            </a:pPr>
            <a:r>
              <a:rPr lang="en-US" sz="3200" b="1" dirty="0"/>
              <a:t>DO</a:t>
            </a:r>
            <a:r>
              <a:rPr lang="en-US" sz="3200" dirty="0"/>
              <a:t> identify your replacement.</a:t>
            </a:r>
          </a:p>
          <a:p>
            <a:pPr marL="457200" indent="-457200">
              <a:buFontTx/>
              <a:buChar char="-"/>
            </a:pPr>
            <a:endParaRPr lang="en-US" sz="3200" dirty="0"/>
          </a:p>
          <a:p>
            <a:pPr marL="457200" indent="-457200">
              <a:buFontTx/>
              <a:buChar char="-"/>
            </a:pPr>
            <a:r>
              <a:rPr lang="en-US" sz="3200" b="1" dirty="0"/>
              <a:t>DO</a:t>
            </a:r>
            <a:r>
              <a:rPr lang="en-US" sz="3200" dirty="0"/>
              <a:t> establish relationships &amp; support other clubs and presidents.</a:t>
            </a:r>
          </a:p>
          <a:p>
            <a:pPr marL="457200" indent="-457200">
              <a:buFontTx/>
              <a:buChar char="-"/>
            </a:pPr>
            <a:endParaRPr lang="en-US" sz="3200" dirty="0"/>
          </a:p>
          <a:p>
            <a:pPr marL="457200" indent="-457200">
              <a:buFontTx/>
              <a:buChar char="-"/>
            </a:pPr>
            <a:r>
              <a:rPr lang="en-US" sz="3200" b="1" dirty="0"/>
              <a:t>DO</a:t>
            </a:r>
            <a:r>
              <a:rPr lang="en-US" sz="3200" dirty="0"/>
              <a:t> celebrate &amp; inspire your members &amp; </a:t>
            </a:r>
            <a:r>
              <a:rPr lang="en-US" sz="3200" b="1" dirty="0"/>
              <a:t>HAVE FUN!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8BE9399-4611-B2FB-B207-30B4535828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0030" y="2615652"/>
            <a:ext cx="3862905" cy="386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007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DF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8CFB9E-29EA-97DB-5073-3B65F83CD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>
            <a:extLst>
              <a:ext uri="{FF2B5EF4-FFF2-40B4-BE49-F238E27FC236}">
                <a16:creationId xmlns:a16="http://schemas.microsoft.com/office/drawing/2014/main" id="{065C96DE-6F88-8668-2A51-5F29B0FC71F7}"/>
              </a:ext>
            </a:extLst>
          </p:cNvPr>
          <p:cNvGrpSpPr/>
          <p:nvPr/>
        </p:nvGrpSpPr>
        <p:grpSpPr>
          <a:xfrm>
            <a:off x="3367558" y="2590556"/>
            <a:ext cx="11552885" cy="5105887"/>
            <a:chOff x="0" y="0"/>
            <a:chExt cx="3042735" cy="1344760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3117D814-EACD-B65A-28F4-228016DA58BE}"/>
                </a:ext>
              </a:extLst>
            </p:cNvPr>
            <p:cNvSpPr/>
            <p:nvPr/>
          </p:nvSpPr>
          <p:spPr>
            <a:xfrm>
              <a:off x="0" y="0"/>
              <a:ext cx="3042735" cy="1344760"/>
            </a:xfrm>
            <a:custGeom>
              <a:avLst/>
              <a:gdLst/>
              <a:ahLst/>
              <a:cxnLst/>
              <a:rect l="l" t="t" r="r" b="b"/>
              <a:pathLst>
                <a:path w="3042735" h="1344760">
                  <a:moveTo>
                    <a:pt x="0" y="0"/>
                  </a:moveTo>
                  <a:lnTo>
                    <a:pt x="3042735" y="0"/>
                  </a:lnTo>
                  <a:lnTo>
                    <a:pt x="3042735" y="1344760"/>
                  </a:lnTo>
                  <a:lnTo>
                    <a:pt x="0" y="1344760"/>
                  </a:lnTo>
                  <a:close/>
                </a:path>
              </a:pathLst>
            </a:custGeom>
            <a:solidFill>
              <a:srgbClr val="145DA0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F6DCE1DF-575F-4421-2A38-546FBC63CE0F}"/>
                </a:ext>
              </a:extLst>
            </p:cNvPr>
            <p:cNvSpPr txBox="1"/>
            <p:nvPr/>
          </p:nvSpPr>
          <p:spPr>
            <a:xfrm>
              <a:off x="0" y="-38100"/>
              <a:ext cx="3042735" cy="13828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lvl="0" indent="0"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sp>
        <p:nvSpPr>
          <p:cNvPr id="10" name="TextBox 10">
            <a:extLst>
              <a:ext uri="{FF2B5EF4-FFF2-40B4-BE49-F238E27FC236}">
                <a16:creationId xmlns:a16="http://schemas.microsoft.com/office/drawing/2014/main" id="{ECED3743-2553-2DC0-BEE3-71703A647466}"/>
              </a:ext>
            </a:extLst>
          </p:cNvPr>
          <p:cNvSpPr txBox="1"/>
          <p:nvPr/>
        </p:nvSpPr>
        <p:spPr>
          <a:xfrm>
            <a:off x="3896755" y="4236467"/>
            <a:ext cx="10494490" cy="4077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88"/>
              </a:lnSpc>
              <a:spcBef>
                <a:spcPct val="0"/>
              </a:spcBef>
            </a:pPr>
            <a:r>
              <a:rPr lang="en-US" sz="2348" spc="-46" dirty="0">
                <a:solidFill>
                  <a:srgbClr val="FDFDFD"/>
                </a:solidFill>
                <a:latin typeface="Poppins"/>
                <a:ea typeface="Poppins"/>
                <a:cs typeface="Poppins"/>
                <a:sym typeface="Poppins"/>
              </a:rPr>
              <a:t>.</a:t>
            </a:r>
          </a:p>
        </p:txBody>
      </p:sp>
      <p:pic>
        <p:nvPicPr>
          <p:cNvPr id="9" name="Picture 8" descr="A logo of different types of logos&#10;&#10;AI-generated content may be incorrect.">
            <a:extLst>
              <a:ext uri="{FF2B5EF4-FFF2-40B4-BE49-F238E27FC236}">
                <a16:creationId xmlns:a16="http://schemas.microsoft.com/office/drawing/2014/main" id="{B7EC54CE-F8DA-4654-42D8-F0CF9F99E8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8627035"/>
            <a:ext cx="2514600" cy="165996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2849D7A-1FA5-E083-9E66-33A3F6644D51}"/>
              </a:ext>
            </a:extLst>
          </p:cNvPr>
          <p:cNvSpPr txBox="1"/>
          <p:nvPr/>
        </p:nvSpPr>
        <p:spPr>
          <a:xfrm>
            <a:off x="3879170" y="3154670"/>
            <a:ext cx="1049449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MATERIALS AVAILABLE ON </a:t>
            </a:r>
          </a:p>
          <a:p>
            <a:pPr algn="ctr"/>
            <a:r>
              <a:rPr lang="en-US" sz="4800" b="1" dirty="0">
                <a:solidFill>
                  <a:schemeClr val="bg1"/>
                </a:solidFill>
              </a:rPr>
              <a:t>SWPELS WEBSITE</a:t>
            </a:r>
          </a:p>
          <a:p>
            <a:pPr algn="ctr"/>
            <a:endParaRPr lang="en-US" sz="6000" b="1" dirty="0">
              <a:solidFill>
                <a:schemeClr val="bg1"/>
              </a:solidFill>
            </a:endParaRPr>
          </a:p>
          <a:p>
            <a:pPr algn="ctr"/>
            <a:r>
              <a:rPr lang="en-US" sz="6000" b="1" dirty="0">
                <a:solidFill>
                  <a:schemeClr val="bg1"/>
                </a:solidFill>
                <a:latin typeface="Bradley Hand ITC" panose="03070402050302030203" pitchFamily="66" charset="0"/>
              </a:rPr>
              <a:t>THANK YOU</a:t>
            </a:r>
          </a:p>
          <a:p>
            <a:pPr algn="ctr"/>
            <a:endParaRPr lang="en-US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30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D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3367558" y="2590556"/>
            <a:ext cx="11552885" cy="5105887"/>
            <a:chOff x="0" y="0"/>
            <a:chExt cx="3042735" cy="134476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3042735" cy="1344760"/>
            </a:xfrm>
            <a:custGeom>
              <a:avLst/>
              <a:gdLst/>
              <a:ahLst/>
              <a:cxnLst/>
              <a:rect l="l" t="t" r="r" b="b"/>
              <a:pathLst>
                <a:path w="3042735" h="1344760">
                  <a:moveTo>
                    <a:pt x="0" y="0"/>
                  </a:moveTo>
                  <a:lnTo>
                    <a:pt x="3042735" y="0"/>
                  </a:lnTo>
                  <a:lnTo>
                    <a:pt x="3042735" y="1344760"/>
                  </a:lnTo>
                  <a:lnTo>
                    <a:pt x="0" y="1344760"/>
                  </a:lnTo>
                  <a:close/>
                </a:path>
              </a:pathLst>
            </a:custGeom>
            <a:solidFill>
              <a:srgbClr val="145DA0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38100"/>
              <a:ext cx="3042735" cy="13828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lvl="0" indent="0"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3896755" y="4236467"/>
            <a:ext cx="10494490" cy="4077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88"/>
              </a:lnSpc>
              <a:spcBef>
                <a:spcPct val="0"/>
              </a:spcBef>
            </a:pPr>
            <a:r>
              <a:rPr lang="en-US" sz="2348" spc="-46" dirty="0">
                <a:solidFill>
                  <a:srgbClr val="FDFDFD"/>
                </a:solidFill>
                <a:latin typeface="Poppins"/>
                <a:ea typeface="Poppins"/>
                <a:cs typeface="Poppins"/>
                <a:sym typeface="Poppins"/>
              </a:rPr>
              <a:t>.</a:t>
            </a:r>
          </a:p>
        </p:txBody>
      </p:sp>
      <p:pic>
        <p:nvPicPr>
          <p:cNvPr id="9" name="Picture 8" descr="A logo of different types of logos&#10;&#10;AI-generated content may be incorrect.">
            <a:extLst>
              <a:ext uri="{FF2B5EF4-FFF2-40B4-BE49-F238E27FC236}">
                <a16:creationId xmlns:a16="http://schemas.microsoft.com/office/drawing/2014/main" id="{26A37D69-1A39-E425-E415-98461CC62CF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8627035"/>
            <a:ext cx="2514600" cy="165996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1A68BDB-4A03-90D3-F201-21C2D362B8FB}"/>
              </a:ext>
            </a:extLst>
          </p:cNvPr>
          <p:cNvSpPr txBox="1"/>
          <p:nvPr/>
        </p:nvSpPr>
        <p:spPr>
          <a:xfrm>
            <a:off x="1066800" y="419100"/>
            <a:ext cx="8610600" cy="15265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819"/>
              </a:lnSpc>
              <a:spcBef>
                <a:spcPct val="0"/>
              </a:spcBef>
            </a:pPr>
            <a:r>
              <a:rPr lang="en-US" sz="6000" b="1" dirty="0">
                <a:solidFill>
                  <a:srgbClr val="051D40"/>
                </a:solidFill>
                <a:ea typeface="Montserrat"/>
                <a:cs typeface="Montserrat"/>
                <a:sym typeface="Montserrat"/>
              </a:rPr>
              <a:t>GETTING READY</a:t>
            </a:r>
          </a:p>
        </p:txBody>
      </p:sp>
      <p:pic>
        <p:nvPicPr>
          <p:cNvPr id="1026" name="Picture 2" descr="Success word cloud with red banner ...">
            <a:extLst>
              <a:ext uri="{FF2B5EF4-FFF2-40B4-BE49-F238E27FC236}">
                <a16:creationId xmlns:a16="http://schemas.microsoft.com/office/drawing/2014/main" id="{C37A4159-56AE-3C3B-0B7C-7243E9859F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128" y="2573548"/>
            <a:ext cx="7033743" cy="5088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D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123887" y="-2346523"/>
            <a:ext cx="4693046" cy="4693046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145DA0"/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744200" y="1122782"/>
            <a:ext cx="6515100" cy="10556306"/>
            <a:chOff x="0" y="0"/>
            <a:chExt cx="660400" cy="99311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660400" cy="993118"/>
            </a:xfrm>
            <a:custGeom>
              <a:avLst/>
              <a:gdLst/>
              <a:ahLst/>
              <a:cxnLst/>
              <a:rect l="l" t="t" r="r" b="b"/>
              <a:pathLst>
                <a:path w="660400" h="993118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32507"/>
                  </a:cubicBezTo>
                  <a:lnTo>
                    <a:pt x="660400" y="993118"/>
                  </a:lnTo>
                  <a:lnTo>
                    <a:pt x="0" y="993118"/>
                  </a:lnTo>
                  <a:lnTo>
                    <a:pt x="0" y="332998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145DA0"/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88900"/>
              <a:ext cx="660400" cy="90421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pic>
        <p:nvPicPr>
          <p:cNvPr id="15" name="Picture 14" descr="A logo of a company&#10;&#10;AI-generated content may be incorrect.">
            <a:extLst>
              <a:ext uri="{FF2B5EF4-FFF2-40B4-BE49-F238E27FC236}">
                <a16:creationId xmlns:a16="http://schemas.microsoft.com/office/drawing/2014/main" id="{916FEF57-D6B4-BDCC-642D-8D5DFFCA769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190" y="8254931"/>
            <a:ext cx="3398692" cy="225030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EDC27B2-968A-085F-149E-45DD19FA4A2B}"/>
              </a:ext>
            </a:extLst>
          </p:cNvPr>
          <p:cNvSpPr txBox="1"/>
          <p:nvPr/>
        </p:nvSpPr>
        <p:spPr>
          <a:xfrm>
            <a:off x="530190" y="3238500"/>
            <a:ext cx="1341441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- </a:t>
            </a:r>
            <a:r>
              <a:rPr lang="en-US" sz="3000" b="1" dirty="0"/>
              <a:t>SELECT SOMEONE TO CAPTURE NOTES AND REPORT OUT</a:t>
            </a:r>
          </a:p>
          <a:p>
            <a:endParaRPr lang="en-US" sz="3000" b="1" dirty="0"/>
          </a:p>
          <a:p>
            <a:r>
              <a:rPr lang="en-US" sz="3000" b="1" dirty="0"/>
              <a:t>- EVERYONE CONTRIBUTES TO THE DISCUSSION</a:t>
            </a:r>
          </a:p>
          <a:p>
            <a:endParaRPr lang="en-US" sz="3000" b="1" dirty="0"/>
          </a:p>
          <a:p>
            <a:r>
              <a:rPr lang="en-US" sz="3000" b="1" dirty="0"/>
              <a:t>- STAY ON TASK, KEEP SIDE CONVERSATIONS TO A MINIMUM.</a:t>
            </a:r>
          </a:p>
          <a:p>
            <a:endParaRPr lang="en-US" sz="3000" b="1" dirty="0"/>
          </a:p>
          <a:p>
            <a:r>
              <a:rPr lang="en-US" sz="3000" b="1" dirty="0"/>
              <a:t>- KEEP YOUR COMMENTS SHORT &amp; CONCISE</a:t>
            </a:r>
          </a:p>
          <a:p>
            <a:endParaRPr lang="en-US" sz="3000" b="1" dirty="0"/>
          </a:p>
          <a:p>
            <a:r>
              <a:rPr lang="en-US" sz="3000" b="1" dirty="0"/>
              <a:t>- 25 MINUTES</a:t>
            </a:r>
          </a:p>
          <a:p>
            <a:endParaRPr lang="en-US" sz="3000" b="1" dirty="0"/>
          </a:p>
          <a:p>
            <a:r>
              <a:rPr lang="en-US" sz="3000" b="1" dirty="0"/>
              <a:t>- </a:t>
            </a:r>
            <a:r>
              <a:rPr lang="en-US" sz="2900" b="1" dirty="0"/>
              <a:t>RAISE YOUR HAND IF YOUR GROUP FINISHES BEFORE TIME IS UP </a:t>
            </a:r>
            <a:endParaRPr lang="en-US" sz="2900" dirty="0"/>
          </a:p>
          <a:p>
            <a:endParaRPr lang="en-US" sz="32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0DA382-16FA-FCD9-DD64-80323DAD7211}"/>
              </a:ext>
            </a:extLst>
          </p:cNvPr>
          <p:cNvSpPr txBox="1"/>
          <p:nvPr/>
        </p:nvSpPr>
        <p:spPr>
          <a:xfrm>
            <a:off x="2743200" y="1122782"/>
            <a:ext cx="982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u="sng" dirty="0"/>
              <a:t>GETTING READY - GROUP BREAKOUTS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D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3266830" y="0"/>
            <a:ext cx="5021170" cy="10287000"/>
            <a:chOff x="0" y="0"/>
            <a:chExt cx="1322448" cy="2709333"/>
          </a:xfrm>
          <a:solidFill>
            <a:srgbClr val="FFC000"/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1322448" cy="2709333"/>
            </a:xfrm>
            <a:custGeom>
              <a:avLst/>
              <a:gdLst/>
              <a:ahLst/>
              <a:cxnLst/>
              <a:rect l="l" t="t" r="r" b="b"/>
              <a:pathLst>
                <a:path w="1322448" h="2709333">
                  <a:moveTo>
                    <a:pt x="0" y="0"/>
                  </a:moveTo>
                  <a:lnTo>
                    <a:pt x="1322448" y="0"/>
                  </a:lnTo>
                  <a:lnTo>
                    <a:pt x="1322448" y="2709333"/>
                  </a:lnTo>
                  <a:lnTo>
                    <a:pt x="0" y="2709333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1322448" cy="274743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-1600200" y="-1531859"/>
            <a:ext cx="3564204" cy="3564204"/>
            <a:chOff x="0" y="0"/>
            <a:chExt cx="812800" cy="812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051D40">
                  <a:alpha val="15686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4700679" y="7074186"/>
            <a:ext cx="5946973" cy="5946973"/>
            <a:chOff x="0" y="0"/>
            <a:chExt cx="812800" cy="8128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FFFFFF">
                  <a:alpha val="15686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pic>
        <p:nvPicPr>
          <p:cNvPr id="5" name="Picture 4" descr="A logo of different types of logos&#10;&#10;AI-generated content may be incorrect.">
            <a:extLst>
              <a:ext uri="{FF2B5EF4-FFF2-40B4-BE49-F238E27FC236}">
                <a16:creationId xmlns:a16="http://schemas.microsoft.com/office/drawing/2014/main" id="{4C647901-F940-226F-D739-B978FDF5B7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8476129"/>
            <a:ext cx="2743200" cy="181087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227AC19-31A9-8E3E-E36B-FBD47D82745C}"/>
              </a:ext>
            </a:extLst>
          </p:cNvPr>
          <p:cNvSpPr txBox="1"/>
          <p:nvPr/>
        </p:nvSpPr>
        <p:spPr>
          <a:xfrm>
            <a:off x="685800" y="647700"/>
            <a:ext cx="1722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u="sng" dirty="0"/>
              <a:t>GETTING READY  -  GROUP BREAKOUTS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891686-4F45-CE1A-53FD-00CB06C2B98A}"/>
              </a:ext>
            </a:extLst>
          </p:cNvPr>
          <p:cNvSpPr txBox="1"/>
          <p:nvPr/>
        </p:nvSpPr>
        <p:spPr>
          <a:xfrm>
            <a:off x="685800" y="2348813"/>
            <a:ext cx="16306800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Group 1</a:t>
            </a:r>
          </a:p>
          <a:p>
            <a:r>
              <a:rPr lang="en-US" sz="2800" b="1" dirty="0"/>
              <a:t>What can you do now to identify club strengths, areas of improvement, and member satisfaction?  </a:t>
            </a:r>
          </a:p>
          <a:p>
            <a:endParaRPr lang="en-US" sz="2800" b="1" dirty="0"/>
          </a:p>
          <a:p>
            <a:r>
              <a:rPr lang="en-US" sz="2800" b="1" dirty="0"/>
              <a:t>Group 2</a:t>
            </a:r>
          </a:p>
          <a:p>
            <a:r>
              <a:rPr lang="en-US" sz="2800" b="1" dirty="0"/>
              <a:t>What can you do now to prepare for productive &amp; inspiring meetings throughout the year?</a:t>
            </a:r>
          </a:p>
          <a:p>
            <a:endParaRPr lang="en-US" sz="2800" b="1" dirty="0"/>
          </a:p>
          <a:p>
            <a:r>
              <a:rPr lang="en-US" sz="2800" b="1" dirty="0"/>
              <a:t>Group 3</a:t>
            </a:r>
          </a:p>
          <a:p>
            <a:r>
              <a:rPr lang="en-US" sz="2800" b="1" dirty="0"/>
              <a:t>What specific steps can you take now to ensure you’re ready to lead you club effectively starting July 1?</a:t>
            </a:r>
          </a:p>
          <a:p>
            <a:endParaRPr lang="en-US" sz="2800" b="1" dirty="0"/>
          </a:p>
          <a:p>
            <a:r>
              <a:rPr lang="en-US" sz="2800" b="1" dirty="0"/>
              <a:t>Group 4</a:t>
            </a:r>
          </a:p>
          <a:p>
            <a:r>
              <a:rPr lang="en-US" sz="2800" b="1" dirty="0"/>
              <a:t>What information, data, or insights do you need to gather now to avoid surprises once your term begins?</a:t>
            </a:r>
          </a:p>
          <a:p>
            <a:endParaRPr lang="en-US" sz="2800" b="1" dirty="0"/>
          </a:p>
          <a:p>
            <a:r>
              <a:rPr lang="en-US" sz="2800" b="1" dirty="0"/>
              <a:t>Group 5</a:t>
            </a:r>
          </a:p>
          <a:p>
            <a:r>
              <a:rPr lang="en-US" sz="2800" b="1" dirty="0"/>
              <a:t>Where can you find resources to assist you during your year? </a:t>
            </a:r>
            <a:r>
              <a:rPr lang="en-US" sz="2400" b="1" dirty="0"/>
              <a:t>(experts, tools, materials) </a:t>
            </a:r>
          </a:p>
          <a:p>
            <a:endParaRPr lang="en-US" sz="3200" b="1" dirty="0"/>
          </a:p>
          <a:p>
            <a:r>
              <a:rPr lang="en-US" sz="4000" b="1" dirty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DF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78028A-DAF8-6BA6-3032-6FF54347EB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5A88214-9372-AA2A-1CD9-F2964AB0561D}"/>
              </a:ext>
            </a:extLst>
          </p:cNvPr>
          <p:cNvGrpSpPr/>
          <p:nvPr/>
        </p:nvGrpSpPr>
        <p:grpSpPr>
          <a:xfrm>
            <a:off x="-2123887" y="-2346523"/>
            <a:ext cx="4693046" cy="4693046"/>
            <a:chOff x="0" y="0"/>
            <a:chExt cx="812800" cy="81280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769A75E4-B2FA-CE1E-9435-FC65D9F5EA0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145DA0"/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75AF2F14-99AC-602E-FDBA-D7AD695CE1CB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pic>
        <p:nvPicPr>
          <p:cNvPr id="5" name="Picture 4" descr="A logo of different types of logos&#10;&#10;AI-generated content may be incorrect.">
            <a:extLst>
              <a:ext uri="{FF2B5EF4-FFF2-40B4-BE49-F238E27FC236}">
                <a16:creationId xmlns:a16="http://schemas.microsoft.com/office/drawing/2014/main" id="{1B55CF71-D290-BE68-1B4B-935E714528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8476129"/>
            <a:ext cx="2743200" cy="18108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9EA3A34-4BAD-8CD6-54F9-ADFAF4F15232}"/>
              </a:ext>
            </a:extLst>
          </p:cNvPr>
          <p:cNvSpPr txBox="1"/>
          <p:nvPr/>
        </p:nvSpPr>
        <p:spPr>
          <a:xfrm>
            <a:off x="2569159" y="1906550"/>
            <a:ext cx="14652041" cy="6970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B2A085-D892-76B5-667A-D50A5C46A0D0}"/>
              </a:ext>
            </a:extLst>
          </p:cNvPr>
          <p:cNvSpPr txBox="1"/>
          <p:nvPr/>
        </p:nvSpPr>
        <p:spPr>
          <a:xfrm>
            <a:off x="3276600" y="1409700"/>
            <a:ext cx="13030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/>
              <a:t>GETTING READY</a:t>
            </a:r>
          </a:p>
          <a:p>
            <a:endParaRPr lang="en-US" sz="6600" b="1" dirty="0"/>
          </a:p>
          <a:p>
            <a:pPr algn="ctr"/>
            <a:r>
              <a:rPr lang="en-US" sz="6600" b="1" dirty="0"/>
              <a:t>BREAKOUT RESULTS</a:t>
            </a:r>
          </a:p>
          <a:p>
            <a:endParaRPr lang="en-US" sz="6000" b="1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C0FC812-2BD9-A1D5-AC36-12C6275FC9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4914900"/>
            <a:ext cx="48006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011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DF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679CFF-E59A-9AF3-ADE5-CDDEDB998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>
            <a:extLst>
              <a:ext uri="{FF2B5EF4-FFF2-40B4-BE49-F238E27FC236}">
                <a16:creationId xmlns:a16="http://schemas.microsoft.com/office/drawing/2014/main" id="{7903F215-94B6-7AD3-AC2F-1EC62C86D8DE}"/>
              </a:ext>
            </a:extLst>
          </p:cNvPr>
          <p:cNvGrpSpPr/>
          <p:nvPr/>
        </p:nvGrpSpPr>
        <p:grpSpPr>
          <a:xfrm>
            <a:off x="-1600200" y="-1531859"/>
            <a:ext cx="3564204" cy="3564204"/>
            <a:chOff x="0" y="0"/>
            <a:chExt cx="812800" cy="812800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B1DEF351-8E66-7E4F-78FB-1D5548EFE53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051D40">
                  <a:alpha val="15686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8F0E49C2-2B4B-A344-75D7-7F6F04718E9E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7F03AD26-A7B2-E471-D11A-F935BB6B0670}"/>
              </a:ext>
            </a:extLst>
          </p:cNvPr>
          <p:cNvGrpSpPr/>
          <p:nvPr/>
        </p:nvGrpSpPr>
        <p:grpSpPr>
          <a:xfrm>
            <a:off x="14268252" y="7962900"/>
            <a:ext cx="5946973" cy="5946973"/>
            <a:chOff x="0" y="0"/>
            <a:chExt cx="812800" cy="812800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54A3A1EE-F07F-332D-32AE-E4109E26E95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FFFFFF">
                  <a:alpha val="15686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09682DDB-920D-F977-69B6-DB371BEAA8A8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pic>
        <p:nvPicPr>
          <p:cNvPr id="5" name="Picture 4" descr="A logo of different types of logos&#10;&#10;AI-generated content may be incorrect.">
            <a:extLst>
              <a:ext uri="{FF2B5EF4-FFF2-40B4-BE49-F238E27FC236}">
                <a16:creationId xmlns:a16="http://schemas.microsoft.com/office/drawing/2014/main" id="{6BF3BCB9-544B-66CC-540D-02CBC6E40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8476129"/>
            <a:ext cx="2743200" cy="181087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08B4A3F-CC00-1AD3-2914-13CE233E6115}"/>
              </a:ext>
            </a:extLst>
          </p:cNvPr>
          <p:cNvSpPr txBox="1"/>
          <p:nvPr/>
        </p:nvSpPr>
        <p:spPr>
          <a:xfrm>
            <a:off x="838200" y="627185"/>
            <a:ext cx="126883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Group 1 </a:t>
            </a:r>
          </a:p>
          <a:p>
            <a:r>
              <a:rPr lang="en-US" sz="3600" b="1" dirty="0"/>
              <a:t>What can you do now to identify club strengths, areas of improvement, and member satisfaction?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599EE30-55FB-FBB8-7C67-5274D4925115}"/>
              </a:ext>
            </a:extLst>
          </p:cNvPr>
          <p:cNvSpPr txBox="1"/>
          <p:nvPr/>
        </p:nvSpPr>
        <p:spPr>
          <a:xfrm>
            <a:off x="1716645" y="3317546"/>
            <a:ext cx="15506648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-Survey members (formally or informally) to assess club satisfaction and gather ideas.</a:t>
            </a:r>
          </a:p>
          <a:p>
            <a:endParaRPr lang="en-US" sz="2800" b="1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-Meet with outgoing President and Board to understand club operations, club culture, what did or didn’t work,  effective leadership.</a:t>
            </a:r>
          </a:p>
          <a:p>
            <a:endParaRPr lang="en-US" sz="2800" b="1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-Fireside chats with members.</a:t>
            </a:r>
          </a:p>
          <a:p>
            <a:endParaRPr lang="en-US" sz="2800" b="1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-Club Health Check (Learning Center)</a:t>
            </a:r>
          </a:p>
          <a:p>
            <a:endParaRPr lang="en-US" sz="2800" b="1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-Host a planning retreat</a:t>
            </a:r>
          </a:p>
          <a:p>
            <a:endParaRPr lang="en-US" sz="2800" b="1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-Meet with Committee Chairs </a:t>
            </a:r>
          </a:p>
          <a:p>
            <a:endParaRPr lang="en-US" sz="2800" b="1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grpSp>
        <p:nvGrpSpPr>
          <p:cNvPr id="19" name="Group 2">
            <a:extLst>
              <a:ext uri="{FF2B5EF4-FFF2-40B4-BE49-F238E27FC236}">
                <a16:creationId xmlns:a16="http://schemas.microsoft.com/office/drawing/2014/main" id="{DCB158E6-AF26-646F-E25E-13F4D60F5D1A}"/>
              </a:ext>
            </a:extLst>
          </p:cNvPr>
          <p:cNvGrpSpPr/>
          <p:nvPr/>
        </p:nvGrpSpPr>
        <p:grpSpPr>
          <a:xfrm>
            <a:off x="27048081" y="-2733676"/>
            <a:ext cx="5188542" cy="21699329"/>
            <a:chOff x="0" y="0"/>
            <a:chExt cx="1322448" cy="2709333"/>
          </a:xfrm>
          <a:solidFill>
            <a:srgbClr val="FFC000"/>
          </a:solidFill>
        </p:grpSpPr>
        <p:sp>
          <p:nvSpPr>
            <p:cNvPr id="20" name="Freeform 3">
              <a:extLst>
                <a:ext uri="{FF2B5EF4-FFF2-40B4-BE49-F238E27FC236}">
                  <a16:creationId xmlns:a16="http://schemas.microsoft.com/office/drawing/2014/main" id="{9AEC947A-C521-4D80-9F83-6D900E88B97A}"/>
                </a:ext>
              </a:extLst>
            </p:cNvPr>
            <p:cNvSpPr/>
            <p:nvPr/>
          </p:nvSpPr>
          <p:spPr>
            <a:xfrm>
              <a:off x="0" y="0"/>
              <a:ext cx="1322448" cy="2709333"/>
            </a:xfrm>
            <a:custGeom>
              <a:avLst/>
              <a:gdLst/>
              <a:ahLst/>
              <a:cxnLst/>
              <a:rect l="l" t="t" r="r" b="b"/>
              <a:pathLst>
                <a:path w="1322448" h="2709333">
                  <a:moveTo>
                    <a:pt x="0" y="0"/>
                  </a:moveTo>
                  <a:lnTo>
                    <a:pt x="1322448" y="0"/>
                  </a:lnTo>
                  <a:lnTo>
                    <a:pt x="1322448" y="2709333"/>
                  </a:lnTo>
                  <a:lnTo>
                    <a:pt x="0" y="2709333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TextBox 4">
              <a:extLst>
                <a:ext uri="{FF2B5EF4-FFF2-40B4-BE49-F238E27FC236}">
                  <a16:creationId xmlns:a16="http://schemas.microsoft.com/office/drawing/2014/main" id="{735B3C1A-F595-5180-AC73-CE8DCB90B5DF}"/>
                </a:ext>
              </a:extLst>
            </p:cNvPr>
            <p:cNvSpPr txBox="1"/>
            <p:nvPr/>
          </p:nvSpPr>
          <p:spPr>
            <a:xfrm>
              <a:off x="0" y="-38100"/>
              <a:ext cx="1322448" cy="274743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pic>
        <p:nvPicPr>
          <p:cNvPr id="2" name="Picture 4" descr="Strength versus weakness scales concept ...">
            <a:extLst>
              <a:ext uri="{FF2B5EF4-FFF2-40B4-BE49-F238E27FC236}">
                <a16:creationId xmlns:a16="http://schemas.microsoft.com/office/drawing/2014/main" id="{FD96F04B-BD80-B1FF-198B-7A679C3D1E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2558" y="5091340"/>
            <a:ext cx="5168052" cy="387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455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DF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C43229-37F7-0C07-6245-742192A03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3BFDACA-31DC-112C-F72D-54455334E4D2}"/>
              </a:ext>
            </a:extLst>
          </p:cNvPr>
          <p:cNvGrpSpPr/>
          <p:nvPr/>
        </p:nvGrpSpPr>
        <p:grpSpPr>
          <a:xfrm>
            <a:off x="13242767" y="-38100"/>
            <a:ext cx="5021170" cy="10287000"/>
            <a:chOff x="0" y="0"/>
            <a:chExt cx="1322448" cy="2709333"/>
          </a:xfrm>
          <a:solidFill>
            <a:srgbClr val="FFC000"/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0BF71D0E-F0E1-2738-541E-159F1A780EFF}"/>
                </a:ext>
              </a:extLst>
            </p:cNvPr>
            <p:cNvSpPr/>
            <p:nvPr/>
          </p:nvSpPr>
          <p:spPr>
            <a:xfrm>
              <a:off x="0" y="0"/>
              <a:ext cx="1322448" cy="2709333"/>
            </a:xfrm>
            <a:custGeom>
              <a:avLst/>
              <a:gdLst/>
              <a:ahLst/>
              <a:cxnLst/>
              <a:rect l="l" t="t" r="r" b="b"/>
              <a:pathLst>
                <a:path w="1322448" h="2709333">
                  <a:moveTo>
                    <a:pt x="0" y="0"/>
                  </a:moveTo>
                  <a:lnTo>
                    <a:pt x="1322448" y="0"/>
                  </a:lnTo>
                  <a:lnTo>
                    <a:pt x="1322448" y="2709333"/>
                  </a:lnTo>
                  <a:lnTo>
                    <a:pt x="0" y="2709333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BCBEBB9E-2025-D882-E3D6-FA76DF91CA30}"/>
                </a:ext>
              </a:extLst>
            </p:cNvPr>
            <p:cNvSpPr txBox="1"/>
            <p:nvPr/>
          </p:nvSpPr>
          <p:spPr>
            <a:xfrm>
              <a:off x="0" y="-38100"/>
              <a:ext cx="1322448" cy="274743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grpSp>
        <p:nvGrpSpPr>
          <p:cNvPr id="6" name="Group 6">
            <a:extLst>
              <a:ext uri="{FF2B5EF4-FFF2-40B4-BE49-F238E27FC236}">
                <a16:creationId xmlns:a16="http://schemas.microsoft.com/office/drawing/2014/main" id="{2DA021E7-A3A0-7E7B-AFB0-94D9391E97B3}"/>
              </a:ext>
            </a:extLst>
          </p:cNvPr>
          <p:cNvGrpSpPr/>
          <p:nvPr/>
        </p:nvGrpSpPr>
        <p:grpSpPr>
          <a:xfrm>
            <a:off x="-1600200" y="-1531859"/>
            <a:ext cx="3564204" cy="3564204"/>
            <a:chOff x="0" y="0"/>
            <a:chExt cx="812800" cy="812800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169072C4-EDE8-AFA1-E3C8-9EB6F874232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051D40">
                  <a:alpha val="15686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0FC7A499-8ACA-20D2-F6F9-1FB93F082B7C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pic>
        <p:nvPicPr>
          <p:cNvPr id="5" name="Picture 4" descr="A logo of different types of logos&#10;&#10;AI-generated content may be incorrect.">
            <a:extLst>
              <a:ext uri="{FF2B5EF4-FFF2-40B4-BE49-F238E27FC236}">
                <a16:creationId xmlns:a16="http://schemas.microsoft.com/office/drawing/2014/main" id="{AF2F11EA-0137-C2AB-CF9F-28FF025DE5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8476129"/>
            <a:ext cx="2743200" cy="181087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2BADC28-83B0-11DE-0DE1-BA7389887A8E}"/>
              </a:ext>
            </a:extLst>
          </p:cNvPr>
          <p:cNvSpPr txBox="1"/>
          <p:nvPr/>
        </p:nvSpPr>
        <p:spPr>
          <a:xfrm>
            <a:off x="838200" y="627185"/>
            <a:ext cx="126883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Group 2</a:t>
            </a:r>
          </a:p>
          <a:p>
            <a:r>
              <a:rPr lang="en-US" sz="3600" b="1" dirty="0"/>
              <a:t>What can you do now to prepare for productive &amp; inspiring </a:t>
            </a:r>
          </a:p>
          <a:p>
            <a:r>
              <a:rPr lang="en-US" sz="3600" b="1" dirty="0"/>
              <a:t>meetings throughout the year?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C77662-99B3-D2EE-9DC4-576639EDB94F}"/>
              </a:ext>
            </a:extLst>
          </p:cNvPr>
          <p:cNvSpPr txBox="1"/>
          <p:nvPr/>
        </p:nvSpPr>
        <p:spPr>
          <a:xfrm>
            <a:off x="838200" y="3009900"/>
            <a:ext cx="1295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Plan &amp; post calendar, programs, events &amp; projects in advance.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Schedule speakers &amp; programs that are relevant &amp; interesting.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Incorporate member spotlights, celebrations and recognitions.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Schedule time for club business, committee updates, and engagement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Prepare agenda with opening/closing remarks and announcements in advance.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Assign member meeting responsibilities (host, greeter,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b="1" dirty="0"/>
          </a:p>
          <a:p>
            <a:endParaRPr lang="en-US" sz="2400" b="1" dirty="0"/>
          </a:p>
        </p:txBody>
      </p:sp>
      <p:pic>
        <p:nvPicPr>
          <p:cNvPr id="9" name="Picture 8" descr="Speaker Meeting - Rotary Club of Heathfield &amp; Waldron">
            <a:extLst>
              <a:ext uri="{FF2B5EF4-FFF2-40B4-BE49-F238E27FC236}">
                <a16:creationId xmlns:a16="http://schemas.microsoft.com/office/drawing/2014/main" id="{554E8B88-0515-44BE-998A-53C8E6366DC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9598" y="2351432"/>
            <a:ext cx="4453213" cy="29716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2133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DF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815E38-417F-4B36-09E9-EFD7459BF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694B3C1-817C-DF6E-451B-D320BBD0A29B}"/>
              </a:ext>
            </a:extLst>
          </p:cNvPr>
          <p:cNvGrpSpPr/>
          <p:nvPr/>
        </p:nvGrpSpPr>
        <p:grpSpPr>
          <a:xfrm>
            <a:off x="13266830" y="0"/>
            <a:ext cx="5021170" cy="10287000"/>
            <a:chOff x="0" y="0"/>
            <a:chExt cx="1322448" cy="2709333"/>
          </a:xfrm>
          <a:solidFill>
            <a:srgbClr val="FFC000"/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31223624-9F26-486A-821A-7AEB88CF5260}"/>
                </a:ext>
              </a:extLst>
            </p:cNvPr>
            <p:cNvSpPr/>
            <p:nvPr/>
          </p:nvSpPr>
          <p:spPr>
            <a:xfrm>
              <a:off x="0" y="0"/>
              <a:ext cx="1322448" cy="2709333"/>
            </a:xfrm>
            <a:custGeom>
              <a:avLst/>
              <a:gdLst/>
              <a:ahLst/>
              <a:cxnLst/>
              <a:rect l="l" t="t" r="r" b="b"/>
              <a:pathLst>
                <a:path w="1322448" h="2709333">
                  <a:moveTo>
                    <a:pt x="0" y="0"/>
                  </a:moveTo>
                  <a:lnTo>
                    <a:pt x="1322448" y="0"/>
                  </a:lnTo>
                  <a:lnTo>
                    <a:pt x="1322448" y="2709333"/>
                  </a:lnTo>
                  <a:lnTo>
                    <a:pt x="0" y="2709333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ADFD1251-FEDA-6E5F-56D2-EDEB237F27ED}"/>
                </a:ext>
              </a:extLst>
            </p:cNvPr>
            <p:cNvSpPr txBox="1"/>
            <p:nvPr/>
          </p:nvSpPr>
          <p:spPr>
            <a:xfrm>
              <a:off x="0" y="-38100"/>
              <a:ext cx="1322448" cy="274743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grpSp>
        <p:nvGrpSpPr>
          <p:cNvPr id="6" name="Group 6">
            <a:extLst>
              <a:ext uri="{FF2B5EF4-FFF2-40B4-BE49-F238E27FC236}">
                <a16:creationId xmlns:a16="http://schemas.microsoft.com/office/drawing/2014/main" id="{0D970B88-4E61-4C88-35E6-23750F3ADAA8}"/>
              </a:ext>
            </a:extLst>
          </p:cNvPr>
          <p:cNvGrpSpPr/>
          <p:nvPr/>
        </p:nvGrpSpPr>
        <p:grpSpPr>
          <a:xfrm>
            <a:off x="-1600200" y="-1531859"/>
            <a:ext cx="3564204" cy="3564204"/>
            <a:chOff x="0" y="0"/>
            <a:chExt cx="812800" cy="812800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45DF5618-B474-8387-525F-871B13A2504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051D40">
                  <a:alpha val="15686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E3F21BE0-AE0C-4C78-F3EC-B7A314C9D7F2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37381D2E-17DC-0F82-3C21-951468756991}"/>
              </a:ext>
            </a:extLst>
          </p:cNvPr>
          <p:cNvGrpSpPr/>
          <p:nvPr/>
        </p:nvGrpSpPr>
        <p:grpSpPr>
          <a:xfrm>
            <a:off x="14700679" y="7074186"/>
            <a:ext cx="5946973" cy="5946973"/>
            <a:chOff x="0" y="0"/>
            <a:chExt cx="812800" cy="812800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E425E585-F85F-875E-50AB-00F90AF1029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FFFFFF">
                  <a:alpha val="15686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B77A0290-F373-DEB4-37A5-31ECF66EF093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pic>
        <p:nvPicPr>
          <p:cNvPr id="5" name="Picture 4" descr="A logo of different types of logos&#10;&#10;AI-generated content may be incorrect.">
            <a:extLst>
              <a:ext uri="{FF2B5EF4-FFF2-40B4-BE49-F238E27FC236}">
                <a16:creationId xmlns:a16="http://schemas.microsoft.com/office/drawing/2014/main" id="{9EC45F91-50E1-46ED-FF1F-1B135C6610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8476129"/>
            <a:ext cx="2743200" cy="181087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58D4B33-825F-A194-0F7D-DA9A20127650}"/>
              </a:ext>
            </a:extLst>
          </p:cNvPr>
          <p:cNvSpPr txBox="1"/>
          <p:nvPr/>
        </p:nvSpPr>
        <p:spPr>
          <a:xfrm>
            <a:off x="1066800" y="647701"/>
            <a:ext cx="15925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Group 3</a:t>
            </a:r>
          </a:p>
          <a:p>
            <a:r>
              <a:rPr lang="en-US" sz="2800" b="1" dirty="0"/>
              <a:t>What specific steps can you take now to ensure you’re ready to</a:t>
            </a:r>
          </a:p>
          <a:p>
            <a:r>
              <a:rPr lang="en-US" sz="2800" b="1" dirty="0"/>
              <a:t> lead your club effectively starting July 1?</a:t>
            </a:r>
          </a:p>
          <a:p>
            <a:endParaRPr lang="en-US" sz="48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3E516E-F9E0-EC97-020E-B2F2A02711D6}"/>
              </a:ext>
            </a:extLst>
          </p:cNvPr>
          <p:cNvSpPr txBox="1"/>
          <p:nvPr/>
        </p:nvSpPr>
        <p:spPr>
          <a:xfrm>
            <a:off x="685800" y="2348813"/>
            <a:ext cx="1630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F84B0A-44E1-DC3F-3DEF-C8C4563BDAD0}"/>
              </a:ext>
            </a:extLst>
          </p:cNvPr>
          <p:cNvSpPr txBox="1"/>
          <p:nvPr/>
        </p:nvSpPr>
        <p:spPr>
          <a:xfrm>
            <a:off x="381000" y="2857500"/>
            <a:ext cx="12885830" cy="5819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Complete Club President Learning Center courses</a:t>
            </a:r>
          </a:p>
          <a:p>
            <a:pPr marL="342900" marR="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 President-Elect</a:t>
            </a:r>
          </a:p>
          <a:p>
            <a:pPr marL="342900" marR="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Appoint committee chairs and key officers early</a:t>
            </a:r>
          </a:p>
          <a:p>
            <a:pPr marL="342900" marR="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 club goals in line with Rotary’s Action Plan,  RI President’s theme &amp; District Priorities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Meet with your leadership team to set expectations and roles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Train Your Team</a:t>
            </a:r>
          </a:p>
          <a:p>
            <a:pPr marL="342900" marR="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2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32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E74B828-3966-E97D-34DE-085ECAD0A0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0221" y="1777332"/>
            <a:ext cx="4101461" cy="615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945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DF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EAB0F5-1590-2A17-EF4C-60DA4A0081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6152A62-FAA6-CD24-767F-4FD7947FDF79}"/>
              </a:ext>
            </a:extLst>
          </p:cNvPr>
          <p:cNvGrpSpPr/>
          <p:nvPr/>
        </p:nvGrpSpPr>
        <p:grpSpPr>
          <a:xfrm>
            <a:off x="13266830" y="0"/>
            <a:ext cx="5021170" cy="10287000"/>
            <a:chOff x="0" y="0"/>
            <a:chExt cx="1322448" cy="2709333"/>
          </a:xfrm>
          <a:solidFill>
            <a:srgbClr val="FFC000"/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0584CDA3-A23A-AEEA-E9F7-F0BD75ECD1C7}"/>
                </a:ext>
              </a:extLst>
            </p:cNvPr>
            <p:cNvSpPr/>
            <p:nvPr/>
          </p:nvSpPr>
          <p:spPr>
            <a:xfrm>
              <a:off x="0" y="0"/>
              <a:ext cx="1322448" cy="2709333"/>
            </a:xfrm>
            <a:custGeom>
              <a:avLst/>
              <a:gdLst/>
              <a:ahLst/>
              <a:cxnLst/>
              <a:rect l="l" t="t" r="r" b="b"/>
              <a:pathLst>
                <a:path w="1322448" h="2709333">
                  <a:moveTo>
                    <a:pt x="0" y="0"/>
                  </a:moveTo>
                  <a:lnTo>
                    <a:pt x="1322448" y="0"/>
                  </a:lnTo>
                  <a:lnTo>
                    <a:pt x="1322448" y="2709333"/>
                  </a:lnTo>
                  <a:lnTo>
                    <a:pt x="0" y="2709333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FD9B4299-D683-A411-6C87-98A290F7D80C}"/>
                </a:ext>
              </a:extLst>
            </p:cNvPr>
            <p:cNvSpPr txBox="1"/>
            <p:nvPr/>
          </p:nvSpPr>
          <p:spPr>
            <a:xfrm>
              <a:off x="0" y="-38100"/>
              <a:ext cx="1322448" cy="274743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grpSp>
        <p:nvGrpSpPr>
          <p:cNvPr id="6" name="Group 6">
            <a:extLst>
              <a:ext uri="{FF2B5EF4-FFF2-40B4-BE49-F238E27FC236}">
                <a16:creationId xmlns:a16="http://schemas.microsoft.com/office/drawing/2014/main" id="{45E05DF4-C08A-28F2-4CAE-587E1CD42F5E}"/>
              </a:ext>
            </a:extLst>
          </p:cNvPr>
          <p:cNvGrpSpPr/>
          <p:nvPr/>
        </p:nvGrpSpPr>
        <p:grpSpPr>
          <a:xfrm>
            <a:off x="-1600200" y="-1531859"/>
            <a:ext cx="3564204" cy="3564204"/>
            <a:chOff x="0" y="0"/>
            <a:chExt cx="812800" cy="812800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0F92BFF0-BCEB-98E8-7203-59D8BE16764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051D40">
                  <a:alpha val="15686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A12082CE-3A83-F249-4B1D-CC05C679DACD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A9D3D6DD-0FBB-35E1-99A0-98A578682F14}"/>
              </a:ext>
            </a:extLst>
          </p:cNvPr>
          <p:cNvGrpSpPr/>
          <p:nvPr/>
        </p:nvGrpSpPr>
        <p:grpSpPr>
          <a:xfrm>
            <a:off x="14700679" y="7074186"/>
            <a:ext cx="5946973" cy="5946973"/>
            <a:chOff x="0" y="0"/>
            <a:chExt cx="812800" cy="812800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630FCA99-BEA8-2BBB-EED8-81EED699D4F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FFFFFF">
                  <a:alpha val="15686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3DB36331-1210-7EF2-3E88-F91F388B4C1A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pic>
        <p:nvPicPr>
          <p:cNvPr id="5" name="Picture 4" descr="A logo of different types of logos&#10;&#10;AI-generated content may be incorrect.">
            <a:extLst>
              <a:ext uri="{FF2B5EF4-FFF2-40B4-BE49-F238E27FC236}">
                <a16:creationId xmlns:a16="http://schemas.microsoft.com/office/drawing/2014/main" id="{D85982CD-69BC-52B6-9C4E-75F65F8D07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8476129"/>
            <a:ext cx="2743200" cy="181087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E3DFBA1-BD2F-BD35-4BAC-24139D0CA1CE}"/>
              </a:ext>
            </a:extLst>
          </p:cNvPr>
          <p:cNvSpPr txBox="1"/>
          <p:nvPr/>
        </p:nvSpPr>
        <p:spPr>
          <a:xfrm>
            <a:off x="1066800" y="647701"/>
            <a:ext cx="159258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Group 4</a:t>
            </a:r>
          </a:p>
          <a:p>
            <a:r>
              <a:rPr lang="en-US" sz="3200" b="1" dirty="0"/>
              <a:t>What information, data, or insights do you need to gather now to help</a:t>
            </a:r>
          </a:p>
          <a:p>
            <a:r>
              <a:rPr lang="en-US" sz="3200" b="1" dirty="0"/>
              <a:t>you plan and avoid surprises once your term begins?</a:t>
            </a:r>
          </a:p>
          <a:p>
            <a:endParaRPr lang="en-US" sz="48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1BBEEF-CB80-D1BB-165A-8BFA7A28C5A7}"/>
              </a:ext>
            </a:extLst>
          </p:cNvPr>
          <p:cNvSpPr txBox="1"/>
          <p:nvPr/>
        </p:nvSpPr>
        <p:spPr>
          <a:xfrm>
            <a:off x="685800" y="2348813"/>
            <a:ext cx="1630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7ED1ADE-9207-715E-DAD7-8B19301A6C9B}"/>
              </a:ext>
            </a:extLst>
          </p:cNvPr>
          <p:cNvSpPr txBox="1"/>
          <p:nvPr/>
        </p:nvSpPr>
        <p:spPr>
          <a:xfrm>
            <a:off x="381000" y="2857500"/>
            <a:ext cx="12885830" cy="662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Club Bylaws, Strategic Plan, Rotary International Bylaws &amp; Constitution.</a:t>
            </a:r>
          </a:p>
          <a:p>
            <a:pPr marL="342900" marR="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Club finance management, internal controls and most recent budget.</a:t>
            </a:r>
          </a:p>
          <a:p>
            <a:pPr marL="342900" marR="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Rotary Foundation &amp; Polio Giving reports.  </a:t>
            </a:r>
          </a:p>
          <a:p>
            <a:pPr marL="342900" marR="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 reports on membership, history &amp; Membership Action Plan.   </a:t>
            </a:r>
          </a:p>
          <a:p>
            <a:pPr marL="342900" marR="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Club projects, programs and funding. </a:t>
            </a:r>
          </a:p>
          <a:p>
            <a:pPr marL="342900" marR="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Analytics on club website, social media,  messaging and review branding.</a:t>
            </a:r>
          </a:p>
          <a:p>
            <a:pPr marL="342900" marR="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3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 club goals, Rotary Club Central. </a:t>
            </a:r>
          </a:p>
          <a:p>
            <a:pPr marL="342900" marR="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32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32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A0764818-2FE9-D591-9917-3EE7D90131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0221" y="1777332"/>
            <a:ext cx="4101461" cy="615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284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13310</TotalTime>
  <Words>647</Words>
  <Application>Microsoft Office PowerPoint</Application>
  <PresentationFormat>Custom</PresentationFormat>
  <Paragraphs>148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Bradley Hand ITC</vt:lpstr>
      <vt:lpstr>Calibri</vt:lpstr>
      <vt:lpstr>Poppins</vt:lpstr>
      <vt:lpstr>Montserrat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and White Minimalist Empowerment Keynote Presentation</dc:title>
  <dc:creator>Helli_</dc:creator>
  <cp:lastModifiedBy>Cisca Stellhorn</cp:lastModifiedBy>
  <cp:revision>15</cp:revision>
  <cp:lastPrinted>2026-01-09T18:20:48Z</cp:lastPrinted>
  <dcterms:created xsi:type="dcterms:W3CDTF">2006-08-16T00:00:00Z</dcterms:created>
  <dcterms:modified xsi:type="dcterms:W3CDTF">2026-02-01T02:55:35Z</dcterms:modified>
  <dc:identifier>DAEXkpSfJ44</dc:identifier>
</cp:coreProperties>
</file>