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sldIdLst>
    <p:sldId id="256" r:id="rId3"/>
    <p:sldId id="259" r:id="rId4"/>
    <p:sldId id="270" r:id="rId5"/>
    <p:sldId id="271" r:id="rId6"/>
    <p:sldId id="261" r:id="rId7"/>
    <p:sldId id="263" r:id="rId8"/>
    <p:sldId id="260" r:id="rId9"/>
    <p:sldId id="273" r:id="rId10"/>
    <p:sldId id="262" r:id="rId11"/>
    <p:sldId id="276" r:id="rId12"/>
    <p:sldId id="277" r:id="rId13"/>
    <p:sldId id="282" r:id="rId14"/>
    <p:sldId id="279" r:id="rId15"/>
    <p:sldId id="285" r:id="rId16"/>
    <p:sldId id="265" r:id="rId17"/>
  </p:sldIdLst>
  <p:sldSz cx="18288000" cy="10287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regular r:id="rId22"/>
      <p:bold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 autoAdjust="0"/>
    <p:restoredTop sz="94658" autoAdjust="0"/>
  </p:normalViewPr>
  <p:slideViewPr>
    <p:cSldViewPr>
      <p:cViewPr varScale="1">
        <p:scale>
          <a:sx n="47" d="100"/>
          <a:sy n="47" d="100"/>
        </p:scale>
        <p:origin x="1224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oup 45"/>
          <p:cNvGrpSpPr/>
          <p:nvPr/>
        </p:nvGrpSpPr>
        <p:grpSpPr>
          <a:xfrm>
            <a:off x="9556286" y="10477368"/>
            <a:ext cx="7474424" cy="646306"/>
            <a:chOff x="1222" y="-3"/>
            <a:chExt cx="4982947" cy="430870"/>
          </a:xfrm>
        </p:grpSpPr>
        <p:grpSp>
          <p:nvGrpSpPr>
            <p:cNvPr id="455" name="Group 69"/>
            <p:cNvGrpSpPr/>
            <p:nvPr/>
          </p:nvGrpSpPr>
          <p:grpSpPr>
            <a:xfrm>
              <a:off x="1288794" y="-3"/>
              <a:ext cx="3695375" cy="430870"/>
              <a:chOff x="-2" y="-2"/>
              <a:chExt cx="3695373" cy="430869"/>
            </a:xfrm>
          </p:grpSpPr>
          <p:grpSp>
            <p:nvGrpSpPr>
              <p:cNvPr id="433" name="Rectangle 72"/>
              <p:cNvGrpSpPr/>
              <p:nvPr/>
            </p:nvGrpSpPr>
            <p:grpSpPr>
              <a:xfrm>
                <a:off x="-2" y="-2"/>
                <a:ext cx="893206" cy="202255"/>
                <a:chOff x="0" y="-1"/>
                <a:chExt cx="893204" cy="202254"/>
              </a:xfrm>
            </p:grpSpPr>
            <p:sp>
              <p:nvSpPr>
                <p:cNvPr id="431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/>
                </a:p>
              </p:txBody>
            </p:sp>
            <p:sp>
              <p:nvSpPr>
                <p:cNvPr id="432" name="Royal Blue R23,G69,B143"/>
                <p:cNvSpPr txBox="1"/>
                <p:nvPr/>
              </p:nvSpPr>
              <p:spPr>
                <a:xfrm>
                  <a:off x="192259" y="-1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Royal Blue</a:t>
                  </a:r>
                  <a:br>
                    <a:rPr sz="1050"/>
                  </a:br>
                  <a:r>
                    <a:rPr sz="900"/>
                    <a:t>R23,G69,B143</a:t>
                  </a:r>
                </a:p>
              </p:txBody>
            </p:sp>
          </p:grpSp>
          <p:grpSp>
            <p:nvGrpSpPr>
              <p:cNvPr id="436" name="Rectangle 73"/>
              <p:cNvGrpSpPr/>
              <p:nvPr/>
            </p:nvGrpSpPr>
            <p:grpSpPr>
              <a:xfrm>
                <a:off x="934054" y="-2"/>
                <a:ext cx="893206" cy="202255"/>
                <a:chOff x="0" y="-1"/>
                <a:chExt cx="893204" cy="202254"/>
              </a:xfrm>
            </p:grpSpPr>
            <p:sp>
              <p:nvSpPr>
                <p:cNvPr id="434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35" name="Azure R0,G93,B170"/>
                <p:cNvSpPr txBox="1"/>
                <p:nvPr/>
              </p:nvSpPr>
              <p:spPr>
                <a:xfrm>
                  <a:off x="213633" y="1098"/>
                  <a:ext cx="46593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Azure</a:t>
                  </a:r>
                  <a:br>
                    <a:rPr sz="1050"/>
                  </a:br>
                  <a:r>
                    <a:rPr sz="900"/>
                    <a:t>R0,G93,B170</a:t>
                  </a:r>
                </a:p>
              </p:txBody>
            </p:sp>
          </p:grpSp>
          <p:grpSp>
            <p:nvGrpSpPr>
              <p:cNvPr id="439" name="Rectangle 74"/>
              <p:cNvGrpSpPr/>
              <p:nvPr/>
            </p:nvGrpSpPr>
            <p:grpSpPr>
              <a:xfrm>
                <a:off x="1868110" y="-2"/>
                <a:ext cx="893206" cy="202255"/>
                <a:chOff x="0" y="-1"/>
                <a:chExt cx="893204" cy="202254"/>
              </a:xfrm>
            </p:grpSpPr>
            <p:sp>
              <p:nvSpPr>
                <p:cNvPr id="437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38" name="Sky Blue  R1,G180,B231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Sky Blue </a:t>
                  </a:r>
                  <a:br>
                    <a:rPr sz="1050"/>
                  </a:br>
                  <a:r>
                    <a:rPr sz="900"/>
                    <a:t>R1,G180,B231</a:t>
                  </a:r>
                </a:p>
              </p:txBody>
            </p:sp>
          </p:grpSp>
          <p:grpSp>
            <p:nvGrpSpPr>
              <p:cNvPr id="442" name="Rectangle 75"/>
              <p:cNvGrpSpPr/>
              <p:nvPr/>
            </p:nvGrpSpPr>
            <p:grpSpPr>
              <a:xfrm>
                <a:off x="1868110" y="228612"/>
                <a:ext cx="893206" cy="202255"/>
                <a:chOff x="0" y="-1"/>
                <a:chExt cx="893204" cy="202254"/>
              </a:xfrm>
            </p:grpSpPr>
            <p:sp>
              <p:nvSpPr>
                <p:cNvPr id="440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41" name="Violet R135,G33,B11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Violet</a:t>
                  </a:r>
                  <a:br>
                    <a:rPr sz="1050"/>
                  </a:br>
                  <a:r>
                    <a:rPr sz="900"/>
                    <a:t>R135,G33,B117</a:t>
                  </a:r>
                </a:p>
              </p:txBody>
            </p:sp>
          </p:grpSp>
          <p:grpSp>
            <p:nvGrpSpPr>
              <p:cNvPr id="445" name="Rectangle 76"/>
              <p:cNvGrpSpPr/>
              <p:nvPr/>
            </p:nvGrpSpPr>
            <p:grpSpPr>
              <a:xfrm>
                <a:off x="2802165" y="228612"/>
                <a:ext cx="893206" cy="202255"/>
                <a:chOff x="0" y="-1"/>
                <a:chExt cx="893204" cy="202254"/>
              </a:xfrm>
            </p:grpSpPr>
            <p:sp>
              <p:nvSpPr>
                <p:cNvPr id="443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44" name="Orange R255,G118,B0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Orange</a:t>
                  </a:r>
                  <a:br>
                    <a:rPr sz="1050"/>
                  </a:br>
                  <a:r>
                    <a:rPr sz="900"/>
                    <a:t>R255,G118,B0</a:t>
                  </a:r>
                </a:p>
              </p:txBody>
            </p:sp>
          </p:grpSp>
          <p:grpSp>
            <p:nvGrpSpPr>
              <p:cNvPr id="448" name="Rectangle 77"/>
              <p:cNvGrpSpPr/>
              <p:nvPr/>
            </p:nvGrpSpPr>
            <p:grpSpPr>
              <a:xfrm>
                <a:off x="2802165" y="-2"/>
                <a:ext cx="893206" cy="202255"/>
                <a:chOff x="0" y="-1"/>
                <a:chExt cx="893204" cy="202254"/>
              </a:xfrm>
            </p:grpSpPr>
            <p:sp>
              <p:nvSpPr>
                <p:cNvPr id="446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47" name="Gold R247,G168,B2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Gold</a:t>
                  </a:r>
                  <a:br>
                    <a:rPr sz="1050"/>
                  </a:br>
                  <a:r>
                    <a:rPr sz="900"/>
                    <a:t>R247,G168,B27</a:t>
                  </a:r>
                </a:p>
              </p:txBody>
            </p:sp>
          </p:grpSp>
          <p:grpSp>
            <p:nvGrpSpPr>
              <p:cNvPr id="451" name="Rectangle 78"/>
              <p:cNvGrpSpPr/>
              <p:nvPr/>
            </p:nvGrpSpPr>
            <p:grpSpPr>
              <a:xfrm>
                <a:off x="-2" y="228612"/>
                <a:ext cx="893206" cy="202255"/>
                <a:chOff x="0" y="-1"/>
                <a:chExt cx="893204" cy="202254"/>
              </a:xfrm>
            </p:grpSpPr>
            <p:sp>
              <p:nvSpPr>
                <p:cNvPr id="449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50" name="Cranberry R217,G27, B92"/>
                <p:cNvSpPr txBox="1"/>
                <p:nvPr/>
              </p:nvSpPr>
              <p:spPr>
                <a:xfrm>
                  <a:off x="181572" y="1098"/>
                  <a:ext cx="53005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Cranberry</a:t>
                  </a:r>
                  <a:br>
                    <a:rPr sz="1050"/>
                  </a:br>
                  <a:r>
                    <a:rPr sz="900"/>
                    <a:t>R217,G27, B92</a:t>
                  </a:r>
                </a:p>
              </p:txBody>
            </p:sp>
          </p:grpSp>
          <p:grpSp>
            <p:nvGrpSpPr>
              <p:cNvPr id="454" name="Rectangle 79"/>
              <p:cNvGrpSpPr/>
              <p:nvPr/>
            </p:nvGrpSpPr>
            <p:grpSpPr>
              <a:xfrm>
                <a:off x="934054" y="228612"/>
                <a:ext cx="893206" cy="202255"/>
                <a:chOff x="0" y="-1"/>
                <a:chExt cx="893204" cy="202254"/>
              </a:xfrm>
            </p:grpSpPr>
            <p:sp>
              <p:nvSpPr>
                <p:cNvPr id="452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53" name="Turquoise R0,G153,B153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Turquoise</a:t>
                  </a:r>
                  <a:br>
                    <a:rPr sz="1050"/>
                  </a:br>
                  <a:r>
                    <a:rPr sz="900"/>
                    <a:t>R0,G153,B153</a:t>
                  </a:r>
                </a:p>
              </p:txBody>
            </p:sp>
          </p:grpSp>
        </p:grpSp>
        <p:sp>
          <p:nvSpPr>
            <p:cNvPr id="456" name="TextBox 70"/>
            <p:cNvSpPr txBox="1"/>
            <p:nvPr/>
          </p:nvSpPr>
          <p:spPr>
            <a:xfrm>
              <a:off x="1222" y="45719"/>
              <a:ext cx="125354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Rotary Leadership Colors</a:t>
              </a:r>
            </a:p>
          </p:txBody>
        </p:sp>
        <p:sp>
          <p:nvSpPr>
            <p:cNvPr id="457" name="TextBox 71"/>
            <p:cNvSpPr txBox="1"/>
            <p:nvPr/>
          </p:nvSpPr>
          <p:spPr>
            <a:xfrm>
              <a:off x="371855" y="282176"/>
              <a:ext cx="87737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Secondary Colors</a:t>
              </a:r>
            </a:p>
          </p:txBody>
        </p:sp>
      </p:grpSp>
      <p:sp>
        <p:nvSpPr>
          <p:cNvPr id="459" name="Rectangle 6"/>
          <p:cNvSpPr/>
          <p:nvPr/>
        </p:nvSpPr>
        <p:spPr>
          <a:xfrm>
            <a:off x="0" y="2"/>
            <a:ext cx="18288000" cy="2310066"/>
          </a:xfrm>
          <a:prstGeom prst="rect">
            <a:avLst/>
          </a:prstGeom>
          <a:solidFill>
            <a:srgbClr val="225BAB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700"/>
          </a:p>
        </p:txBody>
      </p:sp>
      <p:sp>
        <p:nvSpPr>
          <p:cNvPr id="460" name="Title Text"/>
          <p:cNvSpPr txBox="1">
            <a:spLocks noGrp="1"/>
          </p:cNvSpPr>
          <p:nvPr>
            <p:ph type="title"/>
          </p:nvPr>
        </p:nvSpPr>
        <p:spPr>
          <a:xfrm>
            <a:off x="571500" y="2"/>
            <a:ext cx="17259300" cy="2310066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699721" y="249009"/>
            <a:ext cx="410481" cy="3963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6611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1136-C6A4-369A-0C6C-182AF08C0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3D73B-1249-C877-543E-1B2BC3FCF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FFFAC-05DF-A3B2-CA67-838495CF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4E010-DE34-8DFB-F047-D9EAC854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2667-BF1C-4D52-2963-5EE5536B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C84-C6F6-58FE-441E-D51AD8FD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E122-A495-F209-ECDC-72214379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B00BA-FBF1-37E2-3B34-56F798B4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4A9BB-D26D-FBF5-5EDA-F71F14E3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6AD6-39C4-B08D-F35C-5AA3E238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44F8-27B1-BEA0-B96F-32A6DBDE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2A44D-87DF-752F-A735-DC655E433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BAAF-CD6F-D3EC-C61E-5BB77709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EDDBC-CBC6-B758-256D-690D0641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D7C24-F69F-9625-9855-576E7F9D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ECED-B725-68DF-F6F9-E7381FA7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5E7EC-F195-A549-2BA0-9E80D450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4B418-6702-5148-024F-7080AC963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CCF92-4086-CC6C-AEA5-8B549DDC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A843E-E8FF-E36D-F92C-EEFDB2FD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F2245-01D1-DF52-9750-0ADCECC5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3C8F-DF58-85F3-45AF-38AD3CB9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F586-9574-FBD1-5FF1-2E3C55CE8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EE94E-6F1A-F734-9B6E-920960DDC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E107B-9AD6-822D-AB9B-589F4C8EC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7523F-C0E5-A9BC-E71B-26B99DD0A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7FAC2-F131-2D42-615B-BFB127C9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5E455-B23D-2018-029D-91819D53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6E81B-43DA-EC34-5CFC-50E09FBF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2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9A87-5C09-2025-C8A1-171A9F4A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14C4C-9D56-F497-963F-519CDA20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FB087-AA9F-8A6E-80AF-68AE4BC1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9127A-D3D6-2D53-840C-202C6F5E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6FA78-9A57-3CF2-9F87-95B6E0B36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28979-AA2F-16FC-F496-E47E5BD7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D21A2-E8FF-D397-3F14-95C8466A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0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5DF9-7CA2-C57B-E824-C1187FC3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3CFC-67B5-953B-C168-869E668CF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D1F34-D930-16F9-4459-C2B87186D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738D7-80C8-F5FB-D840-FEF9A768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FC3DB-AC60-2A4D-0F29-BDDC369F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27519-BD59-083C-28A3-139B019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2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C4C3-C840-0BE9-0B63-C27C9089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617C1-51A8-5C05-1379-AC8FE7812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B1B7D-A3CB-0C5F-34FA-32BD2B014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05028-DCAF-2488-A323-4D0F8B1D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513C3-2BB6-4521-1C42-1E21F4F1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2505F-07B4-4BD2-DA98-E520DF40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5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B4C7-8A31-B40D-F688-F6B9FA03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8633F-8474-CB6D-F397-86A76713C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2D22-B757-3AE2-4087-1E6D3B8B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2852-2DBD-CE30-386C-85F1804D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8AEA2-DEE9-0084-AFA4-FF239C22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2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44277-A09A-78DF-A9B3-94ACC5563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0BA19-A360-E8D5-5236-93CF13E9E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F670-3BE2-CFE4-595D-947D449D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BE0D0-F970-20E3-573E-30B02B12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0E2DC-26C2-D9BD-3D87-968BC8B6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6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roup 45"/>
          <p:cNvGrpSpPr/>
          <p:nvPr/>
        </p:nvGrpSpPr>
        <p:grpSpPr>
          <a:xfrm>
            <a:off x="9556286" y="10477368"/>
            <a:ext cx="7474424" cy="646306"/>
            <a:chOff x="1222" y="-3"/>
            <a:chExt cx="4982947" cy="430870"/>
          </a:xfrm>
        </p:grpSpPr>
        <p:grpSp>
          <p:nvGrpSpPr>
            <p:cNvPr id="836" name="Group 69"/>
            <p:cNvGrpSpPr/>
            <p:nvPr/>
          </p:nvGrpSpPr>
          <p:grpSpPr>
            <a:xfrm>
              <a:off x="1288794" y="-3"/>
              <a:ext cx="3695375" cy="430870"/>
              <a:chOff x="-2" y="-2"/>
              <a:chExt cx="3695373" cy="430869"/>
            </a:xfrm>
          </p:grpSpPr>
          <p:grpSp>
            <p:nvGrpSpPr>
              <p:cNvPr id="814" name="Rectangle 72"/>
              <p:cNvGrpSpPr/>
              <p:nvPr/>
            </p:nvGrpSpPr>
            <p:grpSpPr>
              <a:xfrm>
                <a:off x="-2" y="-2"/>
                <a:ext cx="893206" cy="202255"/>
                <a:chOff x="0" y="-1"/>
                <a:chExt cx="893204" cy="202254"/>
              </a:xfrm>
            </p:grpSpPr>
            <p:sp>
              <p:nvSpPr>
                <p:cNvPr id="812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/>
                </a:p>
              </p:txBody>
            </p:sp>
            <p:sp>
              <p:nvSpPr>
                <p:cNvPr id="813" name="Royal Blue R23,G69,B143"/>
                <p:cNvSpPr txBox="1"/>
                <p:nvPr/>
              </p:nvSpPr>
              <p:spPr>
                <a:xfrm>
                  <a:off x="192259" y="-1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Royal Blue</a:t>
                  </a:r>
                  <a:br>
                    <a:rPr sz="1050"/>
                  </a:br>
                  <a:r>
                    <a:rPr sz="900"/>
                    <a:t>R23,G69,B143</a:t>
                  </a:r>
                </a:p>
              </p:txBody>
            </p:sp>
          </p:grpSp>
          <p:grpSp>
            <p:nvGrpSpPr>
              <p:cNvPr id="817" name="Rectangle 73"/>
              <p:cNvGrpSpPr/>
              <p:nvPr/>
            </p:nvGrpSpPr>
            <p:grpSpPr>
              <a:xfrm>
                <a:off x="934054" y="-2"/>
                <a:ext cx="893206" cy="202255"/>
                <a:chOff x="0" y="-1"/>
                <a:chExt cx="893204" cy="202254"/>
              </a:xfrm>
            </p:grpSpPr>
            <p:sp>
              <p:nvSpPr>
                <p:cNvPr id="815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816" name="Azure R0,G93,B170"/>
                <p:cNvSpPr txBox="1"/>
                <p:nvPr/>
              </p:nvSpPr>
              <p:spPr>
                <a:xfrm>
                  <a:off x="213633" y="1098"/>
                  <a:ext cx="46593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Azure</a:t>
                  </a:r>
                  <a:br>
                    <a:rPr sz="1050"/>
                  </a:br>
                  <a:r>
                    <a:rPr sz="900"/>
                    <a:t>R0,G93,B170</a:t>
                  </a:r>
                </a:p>
              </p:txBody>
            </p:sp>
          </p:grpSp>
          <p:grpSp>
            <p:nvGrpSpPr>
              <p:cNvPr id="820" name="Rectangle 74"/>
              <p:cNvGrpSpPr/>
              <p:nvPr/>
            </p:nvGrpSpPr>
            <p:grpSpPr>
              <a:xfrm>
                <a:off x="1868110" y="-2"/>
                <a:ext cx="893206" cy="202255"/>
                <a:chOff x="0" y="-1"/>
                <a:chExt cx="893204" cy="202254"/>
              </a:xfrm>
            </p:grpSpPr>
            <p:sp>
              <p:nvSpPr>
                <p:cNvPr id="818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819" name="Sky Blue  R1,G180,B231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Sky Blue </a:t>
                  </a:r>
                  <a:br>
                    <a:rPr sz="1050"/>
                  </a:br>
                  <a:r>
                    <a:rPr sz="900"/>
                    <a:t>R1,G180,B231</a:t>
                  </a:r>
                </a:p>
              </p:txBody>
            </p:sp>
          </p:grpSp>
          <p:grpSp>
            <p:nvGrpSpPr>
              <p:cNvPr id="823" name="Rectangle 75"/>
              <p:cNvGrpSpPr/>
              <p:nvPr/>
            </p:nvGrpSpPr>
            <p:grpSpPr>
              <a:xfrm>
                <a:off x="1868110" y="228612"/>
                <a:ext cx="893206" cy="202255"/>
                <a:chOff x="0" y="-1"/>
                <a:chExt cx="893204" cy="202254"/>
              </a:xfrm>
            </p:grpSpPr>
            <p:sp>
              <p:nvSpPr>
                <p:cNvPr id="821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822" name="Violet R135,G33,B11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Violet</a:t>
                  </a:r>
                  <a:br>
                    <a:rPr sz="1050"/>
                  </a:br>
                  <a:r>
                    <a:rPr sz="900"/>
                    <a:t>R135,G33,B117</a:t>
                  </a:r>
                </a:p>
              </p:txBody>
            </p:sp>
          </p:grpSp>
          <p:grpSp>
            <p:nvGrpSpPr>
              <p:cNvPr id="826" name="Rectangle 76"/>
              <p:cNvGrpSpPr/>
              <p:nvPr/>
            </p:nvGrpSpPr>
            <p:grpSpPr>
              <a:xfrm>
                <a:off x="2802165" y="228612"/>
                <a:ext cx="893206" cy="202255"/>
                <a:chOff x="0" y="-1"/>
                <a:chExt cx="893204" cy="202254"/>
              </a:xfrm>
            </p:grpSpPr>
            <p:sp>
              <p:nvSpPr>
                <p:cNvPr id="824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825" name="Orange R255,G118,B0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Orange</a:t>
                  </a:r>
                  <a:br>
                    <a:rPr sz="1050"/>
                  </a:br>
                  <a:r>
                    <a:rPr sz="900"/>
                    <a:t>R255,G118,B0</a:t>
                  </a:r>
                </a:p>
              </p:txBody>
            </p:sp>
          </p:grpSp>
          <p:grpSp>
            <p:nvGrpSpPr>
              <p:cNvPr id="829" name="Rectangle 77"/>
              <p:cNvGrpSpPr/>
              <p:nvPr/>
            </p:nvGrpSpPr>
            <p:grpSpPr>
              <a:xfrm>
                <a:off x="2802165" y="-2"/>
                <a:ext cx="893206" cy="202255"/>
                <a:chOff x="0" y="-1"/>
                <a:chExt cx="893204" cy="202254"/>
              </a:xfrm>
            </p:grpSpPr>
            <p:sp>
              <p:nvSpPr>
                <p:cNvPr id="827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828" name="Gold R247,G168,B2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Gold</a:t>
                  </a:r>
                  <a:br>
                    <a:rPr sz="1050"/>
                  </a:br>
                  <a:r>
                    <a:rPr sz="900"/>
                    <a:t>R247,G168,B27</a:t>
                  </a:r>
                </a:p>
              </p:txBody>
            </p:sp>
          </p:grpSp>
          <p:grpSp>
            <p:nvGrpSpPr>
              <p:cNvPr id="832" name="Rectangle 78"/>
              <p:cNvGrpSpPr/>
              <p:nvPr/>
            </p:nvGrpSpPr>
            <p:grpSpPr>
              <a:xfrm>
                <a:off x="-2" y="228612"/>
                <a:ext cx="893206" cy="202255"/>
                <a:chOff x="0" y="-1"/>
                <a:chExt cx="893204" cy="202254"/>
              </a:xfrm>
            </p:grpSpPr>
            <p:sp>
              <p:nvSpPr>
                <p:cNvPr id="830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831" name="Cranberry R217,G27, B92"/>
                <p:cNvSpPr txBox="1"/>
                <p:nvPr/>
              </p:nvSpPr>
              <p:spPr>
                <a:xfrm>
                  <a:off x="181572" y="1098"/>
                  <a:ext cx="53005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Cranberry</a:t>
                  </a:r>
                  <a:br>
                    <a:rPr sz="1050"/>
                  </a:br>
                  <a:r>
                    <a:rPr sz="900"/>
                    <a:t>R217,G27, B92</a:t>
                  </a:r>
                </a:p>
              </p:txBody>
            </p:sp>
          </p:grpSp>
          <p:grpSp>
            <p:nvGrpSpPr>
              <p:cNvPr id="835" name="Rectangle 79"/>
              <p:cNvGrpSpPr/>
              <p:nvPr/>
            </p:nvGrpSpPr>
            <p:grpSpPr>
              <a:xfrm>
                <a:off x="934054" y="228612"/>
                <a:ext cx="893206" cy="202255"/>
                <a:chOff x="0" y="-1"/>
                <a:chExt cx="893204" cy="202254"/>
              </a:xfrm>
            </p:grpSpPr>
            <p:sp>
              <p:nvSpPr>
                <p:cNvPr id="833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834" name="Turquoise R0,G153,B153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Turquoise</a:t>
                  </a:r>
                  <a:br>
                    <a:rPr sz="1050"/>
                  </a:br>
                  <a:r>
                    <a:rPr sz="900"/>
                    <a:t>R0,G153,B153</a:t>
                  </a:r>
                </a:p>
              </p:txBody>
            </p:sp>
          </p:grpSp>
        </p:grpSp>
        <p:sp>
          <p:nvSpPr>
            <p:cNvPr id="837" name="TextBox 70"/>
            <p:cNvSpPr txBox="1"/>
            <p:nvPr/>
          </p:nvSpPr>
          <p:spPr>
            <a:xfrm>
              <a:off x="1222" y="45719"/>
              <a:ext cx="125354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Rotary Leadership Colors</a:t>
              </a:r>
            </a:p>
          </p:txBody>
        </p:sp>
        <p:sp>
          <p:nvSpPr>
            <p:cNvPr id="838" name="TextBox 71"/>
            <p:cNvSpPr txBox="1"/>
            <p:nvPr/>
          </p:nvSpPr>
          <p:spPr>
            <a:xfrm>
              <a:off x="371855" y="282176"/>
              <a:ext cx="87737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Secondary Colors</a:t>
              </a:r>
            </a:p>
          </p:txBody>
        </p:sp>
      </p:grp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8435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roup 45"/>
          <p:cNvGrpSpPr/>
          <p:nvPr/>
        </p:nvGrpSpPr>
        <p:grpSpPr>
          <a:xfrm>
            <a:off x="9556286" y="10477368"/>
            <a:ext cx="7474424" cy="646306"/>
            <a:chOff x="1222" y="-3"/>
            <a:chExt cx="4982947" cy="430870"/>
          </a:xfrm>
        </p:grpSpPr>
        <p:grpSp>
          <p:nvGrpSpPr>
            <p:cNvPr id="492" name="Group 69"/>
            <p:cNvGrpSpPr/>
            <p:nvPr/>
          </p:nvGrpSpPr>
          <p:grpSpPr>
            <a:xfrm>
              <a:off x="1288794" y="-3"/>
              <a:ext cx="3695375" cy="430870"/>
              <a:chOff x="-2" y="-2"/>
              <a:chExt cx="3695373" cy="430869"/>
            </a:xfrm>
          </p:grpSpPr>
          <p:grpSp>
            <p:nvGrpSpPr>
              <p:cNvPr id="470" name="Rectangle 72"/>
              <p:cNvGrpSpPr/>
              <p:nvPr/>
            </p:nvGrpSpPr>
            <p:grpSpPr>
              <a:xfrm>
                <a:off x="-2" y="-2"/>
                <a:ext cx="893206" cy="202255"/>
                <a:chOff x="0" y="-1"/>
                <a:chExt cx="893204" cy="202254"/>
              </a:xfrm>
            </p:grpSpPr>
            <p:sp>
              <p:nvSpPr>
                <p:cNvPr id="468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/>
                </a:p>
              </p:txBody>
            </p:sp>
            <p:sp>
              <p:nvSpPr>
                <p:cNvPr id="469" name="Royal Blue R23,G69,B143"/>
                <p:cNvSpPr txBox="1"/>
                <p:nvPr/>
              </p:nvSpPr>
              <p:spPr>
                <a:xfrm>
                  <a:off x="192259" y="-1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Royal Blue</a:t>
                  </a:r>
                  <a:br>
                    <a:rPr sz="1050"/>
                  </a:br>
                  <a:r>
                    <a:rPr sz="900"/>
                    <a:t>R23,G69,B143</a:t>
                  </a:r>
                </a:p>
              </p:txBody>
            </p:sp>
          </p:grpSp>
          <p:grpSp>
            <p:nvGrpSpPr>
              <p:cNvPr id="473" name="Rectangle 73"/>
              <p:cNvGrpSpPr/>
              <p:nvPr/>
            </p:nvGrpSpPr>
            <p:grpSpPr>
              <a:xfrm>
                <a:off x="934054" y="-2"/>
                <a:ext cx="893206" cy="202255"/>
                <a:chOff x="0" y="-1"/>
                <a:chExt cx="893204" cy="202254"/>
              </a:xfrm>
            </p:grpSpPr>
            <p:sp>
              <p:nvSpPr>
                <p:cNvPr id="471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72" name="Azure R0,G93,B170"/>
                <p:cNvSpPr txBox="1"/>
                <p:nvPr/>
              </p:nvSpPr>
              <p:spPr>
                <a:xfrm>
                  <a:off x="213633" y="1098"/>
                  <a:ext cx="46593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Azure</a:t>
                  </a:r>
                  <a:br>
                    <a:rPr sz="1050"/>
                  </a:br>
                  <a:r>
                    <a:rPr sz="900"/>
                    <a:t>R0,G93,B170</a:t>
                  </a:r>
                </a:p>
              </p:txBody>
            </p:sp>
          </p:grpSp>
          <p:grpSp>
            <p:nvGrpSpPr>
              <p:cNvPr id="476" name="Rectangle 74"/>
              <p:cNvGrpSpPr/>
              <p:nvPr/>
            </p:nvGrpSpPr>
            <p:grpSpPr>
              <a:xfrm>
                <a:off x="1868110" y="-2"/>
                <a:ext cx="893206" cy="202255"/>
                <a:chOff x="0" y="-1"/>
                <a:chExt cx="893204" cy="202254"/>
              </a:xfrm>
            </p:grpSpPr>
            <p:sp>
              <p:nvSpPr>
                <p:cNvPr id="474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75" name="Sky Blue  R1,G180,B231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Sky Blue </a:t>
                  </a:r>
                  <a:br>
                    <a:rPr sz="1050"/>
                  </a:br>
                  <a:r>
                    <a:rPr sz="900"/>
                    <a:t>R1,G180,B231</a:t>
                  </a:r>
                </a:p>
              </p:txBody>
            </p:sp>
          </p:grpSp>
          <p:grpSp>
            <p:nvGrpSpPr>
              <p:cNvPr id="479" name="Rectangle 75"/>
              <p:cNvGrpSpPr/>
              <p:nvPr/>
            </p:nvGrpSpPr>
            <p:grpSpPr>
              <a:xfrm>
                <a:off x="1868110" y="228612"/>
                <a:ext cx="893206" cy="202255"/>
                <a:chOff x="0" y="-1"/>
                <a:chExt cx="893204" cy="202254"/>
              </a:xfrm>
            </p:grpSpPr>
            <p:sp>
              <p:nvSpPr>
                <p:cNvPr id="477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78" name="Violet R135,G33,B11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Violet</a:t>
                  </a:r>
                  <a:br>
                    <a:rPr sz="1050"/>
                  </a:br>
                  <a:r>
                    <a:rPr sz="900"/>
                    <a:t>R135,G33,B117</a:t>
                  </a:r>
                </a:p>
              </p:txBody>
            </p:sp>
          </p:grpSp>
          <p:grpSp>
            <p:nvGrpSpPr>
              <p:cNvPr id="482" name="Rectangle 76"/>
              <p:cNvGrpSpPr/>
              <p:nvPr/>
            </p:nvGrpSpPr>
            <p:grpSpPr>
              <a:xfrm>
                <a:off x="2802165" y="228612"/>
                <a:ext cx="893206" cy="202255"/>
                <a:chOff x="0" y="-1"/>
                <a:chExt cx="893204" cy="202254"/>
              </a:xfrm>
            </p:grpSpPr>
            <p:sp>
              <p:nvSpPr>
                <p:cNvPr id="480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81" name="Orange R255,G118,B0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Orange</a:t>
                  </a:r>
                  <a:br>
                    <a:rPr sz="1050"/>
                  </a:br>
                  <a:r>
                    <a:rPr sz="900"/>
                    <a:t>R255,G118,B0</a:t>
                  </a:r>
                </a:p>
              </p:txBody>
            </p:sp>
          </p:grpSp>
          <p:grpSp>
            <p:nvGrpSpPr>
              <p:cNvPr id="485" name="Rectangle 77"/>
              <p:cNvGrpSpPr/>
              <p:nvPr/>
            </p:nvGrpSpPr>
            <p:grpSpPr>
              <a:xfrm>
                <a:off x="2802165" y="-2"/>
                <a:ext cx="893206" cy="202255"/>
                <a:chOff x="0" y="-1"/>
                <a:chExt cx="893204" cy="202254"/>
              </a:xfrm>
            </p:grpSpPr>
            <p:sp>
              <p:nvSpPr>
                <p:cNvPr id="483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84" name="Gold R247,G168,B2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Gold</a:t>
                  </a:r>
                  <a:br>
                    <a:rPr sz="1050"/>
                  </a:br>
                  <a:r>
                    <a:rPr sz="900"/>
                    <a:t>R247,G168,B27</a:t>
                  </a:r>
                </a:p>
              </p:txBody>
            </p:sp>
          </p:grpSp>
          <p:grpSp>
            <p:nvGrpSpPr>
              <p:cNvPr id="488" name="Rectangle 78"/>
              <p:cNvGrpSpPr/>
              <p:nvPr/>
            </p:nvGrpSpPr>
            <p:grpSpPr>
              <a:xfrm>
                <a:off x="-2" y="228612"/>
                <a:ext cx="893206" cy="202255"/>
                <a:chOff x="0" y="-1"/>
                <a:chExt cx="893204" cy="202254"/>
              </a:xfrm>
            </p:grpSpPr>
            <p:sp>
              <p:nvSpPr>
                <p:cNvPr id="486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87" name="Cranberry R217,G27, B92"/>
                <p:cNvSpPr txBox="1"/>
                <p:nvPr/>
              </p:nvSpPr>
              <p:spPr>
                <a:xfrm>
                  <a:off x="181572" y="1098"/>
                  <a:ext cx="53005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Cranberry</a:t>
                  </a:r>
                  <a:br>
                    <a:rPr sz="1050"/>
                  </a:br>
                  <a:r>
                    <a:rPr sz="900"/>
                    <a:t>R217,G27, B92</a:t>
                  </a:r>
                </a:p>
              </p:txBody>
            </p:sp>
          </p:grpSp>
          <p:grpSp>
            <p:nvGrpSpPr>
              <p:cNvPr id="491" name="Rectangle 79"/>
              <p:cNvGrpSpPr/>
              <p:nvPr/>
            </p:nvGrpSpPr>
            <p:grpSpPr>
              <a:xfrm>
                <a:off x="934054" y="228612"/>
                <a:ext cx="893206" cy="202255"/>
                <a:chOff x="0" y="-1"/>
                <a:chExt cx="893204" cy="202254"/>
              </a:xfrm>
            </p:grpSpPr>
            <p:sp>
              <p:nvSpPr>
                <p:cNvPr id="489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90" name="Turquoise R0,G153,B153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Turquoise</a:t>
                  </a:r>
                  <a:br>
                    <a:rPr sz="1050"/>
                  </a:br>
                  <a:r>
                    <a:rPr sz="900"/>
                    <a:t>R0,G153,B153</a:t>
                  </a:r>
                </a:p>
              </p:txBody>
            </p:sp>
          </p:grpSp>
        </p:grpSp>
        <p:sp>
          <p:nvSpPr>
            <p:cNvPr id="493" name="TextBox 70"/>
            <p:cNvSpPr txBox="1"/>
            <p:nvPr/>
          </p:nvSpPr>
          <p:spPr>
            <a:xfrm>
              <a:off x="1222" y="45719"/>
              <a:ext cx="125354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Rotary Leadership Colors</a:t>
              </a:r>
            </a:p>
          </p:txBody>
        </p:sp>
        <p:sp>
          <p:nvSpPr>
            <p:cNvPr id="494" name="TextBox 71"/>
            <p:cNvSpPr txBox="1"/>
            <p:nvPr/>
          </p:nvSpPr>
          <p:spPr>
            <a:xfrm>
              <a:off x="371855" y="282176"/>
              <a:ext cx="87737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Secondary Colors</a:t>
              </a:r>
            </a:p>
          </p:txBody>
        </p:sp>
      </p:grpSp>
      <p:sp>
        <p:nvSpPr>
          <p:cNvPr id="496" name="Rectangle 7"/>
          <p:cNvSpPr/>
          <p:nvPr/>
        </p:nvSpPr>
        <p:spPr>
          <a:xfrm>
            <a:off x="-53438" y="0"/>
            <a:ext cx="9144000" cy="10287000"/>
          </a:xfrm>
          <a:prstGeom prst="rect">
            <a:avLst/>
          </a:prstGeom>
          <a:solidFill>
            <a:srgbClr val="225BAB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700"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0" y="3212307"/>
            <a:ext cx="8305800" cy="4712493"/>
          </a:xfrm>
          <a:prstGeom prst="rect">
            <a:avLst/>
          </a:prstGeom>
        </p:spPr>
        <p:txBody>
          <a:bodyPr/>
          <a:lstStyle>
            <a:lvl1pPr algn="l">
              <a:defRPr sz="3300" b="0">
                <a:solidFill>
                  <a:srgbClr val="000000"/>
                </a:solidFill>
              </a:defRPr>
            </a:lvl1pPr>
            <a:lvl2pPr marL="399519" indent="-311415" algn="l">
              <a:buSzPct val="100000"/>
              <a:buChar char="•"/>
              <a:defRPr sz="3300" b="0">
                <a:solidFill>
                  <a:srgbClr val="000000"/>
                </a:solidFill>
              </a:defRPr>
            </a:lvl2pPr>
            <a:lvl3pPr marL="1790700" indent="-419100" algn="l">
              <a:buSzPct val="100000"/>
              <a:buChar char="•"/>
              <a:defRPr sz="3300" b="0">
                <a:solidFill>
                  <a:srgbClr val="000000"/>
                </a:solidFill>
              </a:defRPr>
            </a:lvl3pPr>
            <a:lvl4pPr marL="2528888" indent="-471488" algn="l">
              <a:buSzPct val="100000"/>
              <a:buChar char="•"/>
              <a:defRPr sz="3300" b="0">
                <a:solidFill>
                  <a:srgbClr val="000000"/>
                </a:solidFill>
              </a:defRPr>
            </a:lvl4pPr>
            <a:lvl5pPr marL="3214688" indent="-471488" algn="l">
              <a:buSzPct val="100000"/>
              <a:buChar char="•"/>
              <a:defRPr sz="3300" b="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212307"/>
            <a:ext cx="7467600" cy="1702596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algn="l">
              <a:defRPr sz="6600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699721" y="249009"/>
            <a:ext cx="410481" cy="3963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6298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oup 45"/>
          <p:cNvGrpSpPr/>
          <p:nvPr/>
        </p:nvGrpSpPr>
        <p:grpSpPr>
          <a:xfrm>
            <a:off x="9556286" y="10477368"/>
            <a:ext cx="7474424" cy="646306"/>
            <a:chOff x="1222" y="-3"/>
            <a:chExt cx="4982947" cy="430870"/>
          </a:xfrm>
        </p:grpSpPr>
        <p:grpSp>
          <p:nvGrpSpPr>
            <p:cNvPr id="455" name="Group 69"/>
            <p:cNvGrpSpPr/>
            <p:nvPr/>
          </p:nvGrpSpPr>
          <p:grpSpPr>
            <a:xfrm>
              <a:off x="1288794" y="-3"/>
              <a:ext cx="3695375" cy="430870"/>
              <a:chOff x="-2" y="-2"/>
              <a:chExt cx="3695373" cy="430869"/>
            </a:xfrm>
          </p:grpSpPr>
          <p:grpSp>
            <p:nvGrpSpPr>
              <p:cNvPr id="433" name="Rectangle 72"/>
              <p:cNvGrpSpPr/>
              <p:nvPr/>
            </p:nvGrpSpPr>
            <p:grpSpPr>
              <a:xfrm>
                <a:off x="-2" y="-2"/>
                <a:ext cx="893206" cy="202255"/>
                <a:chOff x="0" y="-1"/>
                <a:chExt cx="893204" cy="202254"/>
              </a:xfrm>
            </p:grpSpPr>
            <p:sp>
              <p:nvSpPr>
                <p:cNvPr id="431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050"/>
                </a:p>
              </p:txBody>
            </p:sp>
            <p:sp>
              <p:nvSpPr>
                <p:cNvPr id="432" name="Royal Blue R23,G69,B143"/>
                <p:cNvSpPr txBox="1"/>
                <p:nvPr/>
              </p:nvSpPr>
              <p:spPr>
                <a:xfrm>
                  <a:off x="192259" y="-1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Royal Blue</a:t>
                  </a:r>
                  <a:br>
                    <a:rPr sz="1050"/>
                  </a:br>
                  <a:r>
                    <a:rPr sz="900"/>
                    <a:t>R23,G69,B143</a:t>
                  </a:r>
                </a:p>
              </p:txBody>
            </p:sp>
          </p:grpSp>
          <p:grpSp>
            <p:nvGrpSpPr>
              <p:cNvPr id="436" name="Rectangle 73"/>
              <p:cNvGrpSpPr/>
              <p:nvPr/>
            </p:nvGrpSpPr>
            <p:grpSpPr>
              <a:xfrm>
                <a:off x="934054" y="-2"/>
                <a:ext cx="893206" cy="202255"/>
                <a:chOff x="0" y="-1"/>
                <a:chExt cx="893204" cy="202254"/>
              </a:xfrm>
            </p:grpSpPr>
            <p:sp>
              <p:nvSpPr>
                <p:cNvPr id="434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35" name="Azure R0,G93,B170"/>
                <p:cNvSpPr txBox="1"/>
                <p:nvPr/>
              </p:nvSpPr>
              <p:spPr>
                <a:xfrm>
                  <a:off x="213633" y="1098"/>
                  <a:ext cx="46593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Azure</a:t>
                  </a:r>
                  <a:br>
                    <a:rPr sz="1050"/>
                  </a:br>
                  <a:r>
                    <a:rPr sz="900"/>
                    <a:t>R0,G93,B170</a:t>
                  </a:r>
                </a:p>
              </p:txBody>
            </p:sp>
          </p:grpSp>
          <p:grpSp>
            <p:nvGrpSpPr>
              <p:cNvPr id="439" name="Rectangle 74"/>
              <p:cNvGrpSpPr/>
              <p:nvPr/>
            </p:nvGrpSpPr>
            <p:grpSpPr>
              <a:xfrm>
                <a:off x="1868110" y="-2"/>
                <a:ext cx="893206" cy="202255"/>
                <a:chOff x="0" y="-1"/>
                <a:chExt cx="893204" cy="202254"/>
              </a:xfrm>
            </p:grpSpPr>
            <p:sp>
              <p:nvSpPr>
                <p:cNvPr id="437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38" name="Sky Blue  R1,G180,B231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Sky Blue </a:t>
                  </a:r>
                  <a:br>
                    <a:rPr sz="1050"/>
                  </a:br>
                  <a:r>
                    <a:rPr sz="900"/>
                    <a:t>R1,G180,B231</a:t>
                  </a:r>
                </a:p>
              </p:txBody>
            </p:sp>
          </p:grpSp>
          <p:grpSp>
            <p:nvGrpSpPr>
              <p:cNvPr id="442" name="Rectangle 75"/>
              <p:cNvGrpSpPr/>
              <p:nvPr/>
            </p:nvGrpSpPr>
            <p:grpSpPr>
              <a:xfrm>
                <a:off x="1868110" y="228612"/>
                <a:ext cx="893206" cy="202255"/>
                <a:chOff x="0" y="-1"/>
                <a:chExt cx="893204" cy="202254"/>
              </a:xfrm>
            </p:grpSpPr>
            <p:sp>
              <p:nvSpPr>
                <p:cNvPr id="440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41" name="Violet R135,G33,B11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Violet</a:t>
                  </a:r>
                  <a:br>
                    <a:rPr sz="1050"/>
                  </a:br>
                  <a:r>
                    <a:rPr sz="900"/>
                    <a:t>R135,G33,B117</a:t>
                  </a:r>
                </a:p>
              </p:txBody>
            </p:sp>
          </p:grpSp>
          <p:grpSp>
            <p:nvGrpSpPr>
              <p:cNvPr id="445" name="Rectangle 76"/>
              <p:cNvGrpSpPr/>
              <p:nvPr/>
            </p:nvGrpSpPr>
            <p:grpSpPr>
              <a:xfrm>
                <a:off x="2802165" y="228612"/>
                <a:ext cx="893206" cy="202255"/>
                <a:chOff x="0" y="-1"/>
                <a:chExt cx="893204" cy="202254"/>
              </a:xfrm>
            </p:grpSpPr>
            <p:sp>
              <p:nvSpPr>
                <p:cNvPr id="443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44" name="Orange R255,G118,B0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Orange</a:t>
                  </a:r>
                  <a:br>
                    <a:rPr sz="1050"/>
                  </a:br>
                  <a:r>
                    <a:rPr sz="900"/>
                    <a:t>R255,G118,B0</a:t>
                  </a:r>
                </a:p>
              </p:txBody>
            </p:sp>
          </p:grpSp>
          <p:grpSp>
            <p:nvGrpSpPr>
              <p:cNvPr id="448" name="Rectangle 77"/>
              <p:cNvGrpSpPr/>
              <p:nvPr/>
            </p:nvGrpSpPr>
            <p:grpSpPr>
              <a:xfrm>
                <a:off x="2802165" y="-2"/>
                <a:ext cx="893206" cy="202255"/>
                <a:chOff x="0" y="-1"/>
                <a:chExt cx="893204" cy="202254"/>
              </a:xfrm>
            </p:grpSpPr>
            <p:sp>
              <p:nvSpPr>
                <p:cNvPr id="446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47" name="Gold R247,G168,B27"/>
                <p:cNvSpPr txBox="1"/>
                <p:nvPr/>
              </p:nvSpPr>
              <p:spPr>
                <a:xfrm>
                  <a:off x="170885" y="1098"/>
                  <a:ext cx="551432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Gold</a:t>
                  </a:r>
                  <a:br>
                    <a:rPr sz="1050"/>
                  </a:br>
                  <a:r>
                    <a:rPr sz="900"/>
                    <a:t>R247,G168,B27</a:t>
                  </a:r>
                </a:p>
              </p:txBody>
            </p:sp>
          </p:grpSp>
          <p:grpSp>
            <p:nvGrpSpPr>
              <p:cNvPr id="451" name="Rectangle 78"/>
              <p:cNvGrpSpPr/>
              <p:nvPr/>
            </p:nvGrpSpPr>
            <p:grpSpPr>
              <a:xfrm>
                <a:off x="-2" y="228612"/>
                <a:ext cx="893206" cy="202255"/>
                <a:chOff x="0" y="-1"/>
                <a:chExt cx="893204" cy="202254"/>
              </a:xfrm>
            </p:grpSpPr>
            <p:sp>
              <p:nvSpPr>
                <p:cNvPr id="449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50" name="Cranberry R217,G27, B92"/>
                <p:cNvSpPr txBox="1"/>
                <p:nvPr/>
              </p:nvSpPr>
              <p:spPr>
                <a:xfrm>
                  <a:off x="181572" y="1098"/>
                  <a:ext cx="530058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Cranberry</a:t>
                  </a:r>
                  <a:br>
                    <a:rPr sz="1050"/>
                  </a:br>
                  <a:r>
                    <a:rPr sz="900"/>
                    <a:t>R217,G27, B92</a:t>
                  </a:r>
                </a:p>
              </p:txBody>
            </p:sp>
          </p:grpSp>
          <p:grpSp>
            <p:nvGrpSpPr>
              <p:cNvPr id="454" name="Rectangle 79"/>
              <p:cNvGrpSpPr/>
              <p:nvPr/>
            </p:nvGrpSpPr>
            <p:grpSpPr>
              <a:xfrm>
                <a:off x="934054" y="228612"/>
                <a:ext cx="893206" cy="202255"/>
                <a:chOff x="0" y="-1"/>
                <a:chExt cx="893204" cy="202254"/>
              </a:xfrm>
            </p:grpSpPr>
            <p:sp>
              <p:nvSpPr>
                <p:cNvPr id="452" name="Rectangle"/>
                <p:cNvSpPr/>
                <p:nvPr/>
              </p:nvSpPr>
              <p:spPr>
                <a:xfrm>
                  <a:off x="0" y="-1"/>
                  <a:ext cx="893204" cy="202254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700"/>
                </a:p>
              </p:txBody>
            </p:sp>
            <p:sp>
              <p:nvSpPr>
                <p:cNvPr id="453" name="Turquoise R0,G153,B153"/>
                <p:cNvSpPr txBox="1"/>
                <p:nvPr/>
              </p:nvSpPr>
              <p:spPr>
                <a:xfrm>
                  <a:off x="192259" y="1098"/>
                  <a:ext cx="508684" cy="200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050"/>
                    <a:t>Turquoise</a:t>
                  </a:r>
                  <a:br>
                    <a:rPr sz="1050"/>
                  </a:br>
                  <a:r>
                    <a:rPr sz="900"/>
                    <a:t>R0,G153,B153</a:t>
                  </a:r>
                </a:p>
              </p:txBody>
            </p:sp>
          </p:grpSp>
        </p:grpSp>
        <p:sp>
          <p:nvSpPr>
            <p:cNvPr id="456" name="TextBox 70"/>
            <p:cNvSpPr txBox="1"/>
            <p:nvPr/>
          </p:nvSpPr>
          <p:spPr>
            <a:xfrm>
              <a:off x="1222" y="45719"/>
              <a:ext cx="125354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Rotary Leadership Colors</a:t>
              </a:r>
            </a:p>
          </p:txBody>
        </p:sp>
        <p:sp>
          <p:nvSpPr>
            <p:cNvPr id="457" name="TextBox 71"/>
            <p:cNvSpPr txBox="1"/>
            <p:nvPr/>
          </p:nvSpPr>
          <p:spPr>
            <a:xfrm>
              <a:off x="371855" y="282176"/>
              <a:ext cx="877377" cy="123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Secondary Colors</a:t>
              </a:r>
            </a:p>
          </p:txBody>
        </p:sp>
      </p:grpSp>
      <p:sp>
        <p:nvSpPr>
          <p:cNvPr id="459" name="Rectangle 6"/>
          <p:cNvSpPr/>
          <p:nvPr/>
        </p:nvSpPr>
        <p:spPr>
          <a:xfrm>
            <a:off x="0" y="2"/>
            <a:ext cx="18288000" cy="2310066"/>
          </a:xfrm>
          <a:prstGeom prst="rect">
            <a:avLst/>
          </a:prstGeom>
          <a:solidFill>
            <a:srgbClr val="225BAB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700"/>
          </a:p>
        </p:txBody>
      </p:sp>
      <p:sp>
        <p:nvSpPr>
          <p:cNvPr id="460" name="Title Text"/>
          <p:cNvSpPr txBox="1">
            <a:spLocks noGrp="1"/>
          </p:cNvSpPr>
          <p:nvPr>
            <p:ph type="title"/>
          </p:nvPr>
        </p:nvSpPr>
        <p:spPr>
          <a:xfrm>
            <a:off x="571500" y="2"/>
            <a:ext cx="17259300" cy="2310066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699721" y="249009"/>
            <a:ext cx="410481" cy="3963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8033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2F1BA-C213-0318-C164-682E4327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225E3-1576-E603-61E8-ED718C64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E8DD-F9A0-0701-EF8B-560669A7F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DBB2-6A90-3841-82D0-5061CDB548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D11C-F9DF-ED63-73FA-9697C5CB1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B3204-0E57-D8A4-0C1A-E440B410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E43F-9B11-3F44-88F9-FB27A3E6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56349" y="4725188"/>
            <a:ext cx="14099416" cy="140994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91332" y="3692492"/>
            <a:ext cx="801538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420234" y="-1717598"/>
            <a:ext cx="3735531" cy="37355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Picture 16" descr="A logo of different types of logos&#10;&#10;AI-generated content may be incorrect.">
            <a:extLst>
              <a:ext uri="{FF2B5EF4-FFF2-40B4-BE49-F238E27FC236}">
                <a16:creationId xmlns:a16="http://schemas.microsoft.com/office/drawing/2014/main" id="{C181F4F5-1E25-100C-FA41-5197622D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1630"/>
            <a:ext cx="7600950" cy="501762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47857" y="-643475"/>
            <a:ext cx="1286950" cy="12869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929195" y="8389571"/>
            <a:ext cx="3735531" cy="373553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3EBAEC-9547-FD9B-3E54-804EF1DCD25B}"/>
              </a:ext>
            </a:extLst>
          </p:cNvPr>
          <p:cNvSpPr txBox="1"/>
          <p:nvPr/>
        </p:nvSpPr>
        <p:spPr>
          <a:xfrm>
            <a:off x="8575210" y="548274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COURAGEOUS CONVERSATIONS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5730C-2270-88C1-8CC1-7637E257723B}"/>
              </a:ext>
            </a:extLst>
          </p:cNvPr>
          <p:cNvSpPr txBox="1"/>
          <p:nvPr/>
        </p:nvSpPr>
        <p:spPr>
          <a:xfrm>
            <a:off x="11430000" y="904254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FC2AF-74B7-14AE-F68C-0363C25E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TWO PROGRAMS in SALT LAKE CITY">
            <a:extLst>
              <a:ext uri="{FF2B5EF4-FFF2-40B4-BE49-F238E27FC236}">
                <a16:creationId xmlns:a16="http://schemas.microsoft.com/office/drawing/2014/main" id="{979A7464-8DEC-EC11-76A1-3BF595283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7554" y="447197"/>
            <a:ext cx="17259300" cy="191099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9" name="Slide Number">
            <a:extLst>
              <a:ext uri="{FF2B5EF4-FFF2-40B4-BE49-F238E27FC236}">
                <a16:creationId xmlns:a16="http://schemas.microsoft.com/office/drawing/2014/main" id="{5383E6FF-B2AB-8EE5-7BCA-F08104425D94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7826854" y="249008"/>
            <a:ext cx="283346" cy="3963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4BAD067-74B8-E232-7ACD-B040A600D653}"/>
              </a:ext>
            </a:extLst>
          </p:cNvPr>
          <p:cNvSpPr txBox="1">
            <a:spLocks/>
          </p:cNvSpPr>
          <p:nvPr/>
        </p:nvSpPr>
        <p:spPr>
          <a:xfrm>
            <a:off x="567554" y="2741249"/>
            <a:ext cx="16300718" cy="550272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3600" dirty="0"/>
              <a:t>The club speaker appears on zoom. His talk is on the Environment. About 5 minutes into the presentation the speaker moves to a clearly partisan political agenda. There is grumbling among the audience, and 2 members leave the meeting.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The club president asks the speaker to keep to the topic, but he refuses. The speaker is eventually cut off.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One long time member jumps up and storms out of the room making loud rude remarks on his way out the door. Everyone hears and sees him leave.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How would you have handled the situation? With the speaker? With the Rotarian? 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Assume that there were 3 prospective members in the audience. What steps would you take to address the situation with them? </a:t>
            </a:r>
          </a:p>
        </p:txBody>
      </p:sp>
      <p:pic>
        <p:nvPicPr>
          <p:cNvPr id="3" name="Picture 2" descr="A logo of different types of logos&#10;&#10;AI-generated content may be incorrect.">
            <a:extLst>
              <a:ext uri="{FF2B5EF4-FFF2-40B4-BE49-F238E27FC236}">
                <a16:creationId xmlns:a16="http://schemas.microsoft.com/office/drawing/2014/main" id="{FEEDEA42-CC15-1EEA-D072-918FD03F3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27035"/>
            <a:ext cx="2514600" cy="16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94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95" y="2095490"/>
            <a:ext cx="8440620" cy="7103273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TextBox 3"/>
          <p:cNvSpPr txBox="1"/>
          <p:nvPr/>
        </p:nvSpPr>
        <p:spPr>
          <a:xfrm>
            <a:off x="4851077" y="3294699"/>
            <a:ext cx="8303459" cy="318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6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371600"/>
            <a:r>
              <a:rPr sz="9900" dirty="0">
                <a:solidFill>
                  <a:prstClr val="white"/>
                </a:solidFill>
              </a:rPr>
              <a:t>REPORT OUT</a:t>
            </a:r>
            <a:r>
              <a:rPr lang="en-US" sz="9900" dirty="0">
                <a:solidFill>
                  <a:prstClr val="white"/>
                </a:solidFill>
              </a:rPr>
              <a:t>!</a:t>
            </a:r>
            <a:endParaRPr sz="9900" dirty="0">
              <a:solidFill>
                <a:prstClr val="white"/>
              </a:solidFill>
            </a:endParaRPr>
          </a:p>
        </p:txBody>
      </p:sp>
      <p:sp>
        <p:nvSpPr>
          <p:cNvPr id="915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7699715" y="249008"/>
            <a:ext cx="410481" cy="3963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371600"/>
            <a:fld id="{86CB4B4D-7CA3-9044-876B-883B54F8677D}" type="slidenum">
              <a:rPr>
                <a:latin typeface="Calibri" panose="020F0502020204030204"/>
              </a:rPr>
              <a:pPr defTabSz="1371600"/>
              <a:t>11</a:t>
            </a:fld>
            <a:endParaRPr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835CD-4211-2B4C-9C36-5A2672AB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TWO PROGRAMS in SALT LAKE CITY">
            <a:extLst>
              <a:ext uri="{FF2B5EF4-FFF2-40B4-BE49-F238E27FC236}">
                <a16:creationId xmlns:a16="http://schemas.microsoft.com/office/drawing/2014/main" id="{BCC98462-C8D8-124B-8CD1-B0E618DBC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659" y="440474"/>
            <a:ext cx="17259300" cy="191099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EXERCISE 2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9" name="Slide Number">
            <a:extLst>
              <a:ext uri="{FF2B5EF4-FFF2-40B4-BE49-F238E27FC236}">
                <a16:creationId xmlns:a16="http://schemas.microsoft.com/office/drawing/2014/main" id="{A3340E67-279D-AF5D-EB5D-EFAEFC859A58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7826854" y="249008"/>
            <a:ext cx="283346" cy="396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47809B0-C028-1DA6-3DC9-368824386512}"/>
              </a:ext>
            </a:extLst>
          </p:cNvPr>
          <p:cNvSpPr txBox="1">
            <a:spLocks/>
          </p:cNvSpPr>
          <p:nvPr/>
        </p:nvSpPr>
        <p:spPr>
          <a:xfrm>
            <a:off x="633268" y="3298372"/>
            <a:ext cx="16300718" cy="5183888"/>
          </a:xfrm>
          <a:prstGeom prst="rect">
            <a:avLst/>
          </a:prstGeom>
        </p:spPr>
        <p:txBody>
          <a:bodyPr vert="horz" lIns="137160" tIns="68580" rIns="137160" bIns="68580" rtlCol="0" anchor="t">
            <a:normAutofit fontScale="55000" lnSpcReduction="2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/>
              <a:t>One of your club members has created a hostile club culture for several members (</a:t>
            </a:r>
            <a:r>
              <a:rPr lang="en-US" sz="5400" dirty="0" err="1"/>
              <a:t>ie</a:t>
            </a:r>
            <a:r>
              <a:rPr lang="en-US" sz="5400" dirty="0"/>
              <a:t> sometimes Harassing, degrading, inappropriate, discriminating, etc.). In fact, one of the Club’s Past President’s , resigned from the club and left Rotary(16-year member) as a result.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There have been three long-time Rotarians –  one, a PDG, who have left as a result in the last 6 months.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Is this an issue you need to tackle?  Why?</a:t>
            </a:r>
          </a:p>
          <a:p>
            <a:pPr algn="l"/>
            <a:r>
              <a:rPr lang="en-US" sz="5400" dirty="0"/>
              <a:t>How would you handle it? 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Who would you bring to the table, if any, to help?</a:t>
            </a:r>
          </a:p>
          <a:p>
            <a:pPr algn="l"/>
            <a:r>
              <a:rPr lang="en-US" sz="5400" dirty="0"/>
              <a:t>What outcome would you anticipate?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What if you did nothing? What do you anticipate would happen?</a:t>
            </a:r>
          </a:p>
        </p:txBody>
      </p:sp>
    </p:spTree>
    <p:extLst>
      <p:ext uri="{BB962C8B-B14F-4D97-AF65-F5344CB8AC3E}">
        <p14:creationId xmlns:p14="http://schemas.microsoft.com/office/powerpoint/2010/main" val="27440391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BA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7F5C3-7C7B-E916-143B-7C4AFF12E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Picture 2" descr="Picture 2">
            <a:extLst>
              <a:ext uri="{FF2B5EF4-FFF2-40B4-BE49-F238E27FC236}">
                <a16:creationId xmlns:a16="http://schemas.microsoft.com/office/drawing/2014/main" id="{E91B0383-B1BB-3124-A16D-99BAB62B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95" y="2095490"/>
            <a:ext cx="8440620" cy="7103273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TextBox 3">
            <a:extLst>
              <a:ext uri="{FF2B5EF4-FFF2-40B4-BE49-F238E27FC236}">
                <a16:creationId xmlns:a16="http://schemas.microsoft.com/office/drawing/2014/main" id="{04A327C3-37FA-264A-6FF9-CDBD158C2C04}"/>
              </a:ext>
            </a:extLst>
          </p:cNvPr>
          <p:cNvSpPr txBox="1"/>
          <p:nvPr/>
        </p:nvSpPr>
        <p:spPr>
          <a:xfrm>
            <a:off x="4851077" y="3294699"/>
            <a:ext cx="8303459" cy="318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6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REPORT OUT</a:t>
            </a:r>
            <a:r>
              <a:rPr kumimoji="0" lang="en-US" sz="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!</a:t>
            </a:r>
            <a:endParaRPr kumimoji="0" sz="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5" name="Slide Number Placeholder 1">
            <a:extLst>
              <a:ext uri="{FF2B5EF4-FFF2-40B4-BE49-F238E27FC236}">
                <a16:creationId xmlns:a16="http://schemas.microsoft.com/office/drawing/2014/main" id="{62C9CDF2-7984-BF37-7BFB-2B542EE2B05D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7699715" y="249008"/>
            <a:ext cx="410481" cy="3963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95" y="2095490"/>
            <a:ext cx="8440620" cy="7103273"/>
          </a:xfrm>
          <a:prstGeom prst="rect">
            <a:avLst/>
          </a:prstGeom>
          <a:ln w="12700">
            <a:noFill/>
            <a:miter lim="400000"/>
          </a:ln>
        </p:spPr>
      </p:pic>
      <p:sp>
        <p:nvSpPr>
          <p:cNvPr id="919" name="TextBox 3"/>
          <p:cNvSpPr txBox="1"/>
          <p:nvPr/>
        </p:nvSpPr>
        <p:spPr>
          <a:xfrm>
            <a:off x="4851077" y="4056444"/>
            <a:ext cx="8303459" cy="166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6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371600"/>
            <a:r>
              <a:rPr sz="9900" dirty="0">
                <a:solidFill>
                  <a:prstClr val="white"/>
                </a:solidFill>
              </a:rPr>
              <a:t>QUESTIONS</a:t>
            </a:r>
          </a:p>
        </p:txBody>
      </p:sp>
      <p:sp>
        <p:nvSpPr>
          <p:cNvPr id="920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7699715" y="249008"/>
            <a:ext cx="410481" cy="3963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371600"/>
            <a:fld id="{86CB4B4D-7CA3-9044-876B-883B54F8677D}" type="slidenum">
              <a:rPr>
                <a:latin typeface="Calibri" panose="020F0502020204030204"/>
              </a:rPr>
              <a:pPr defTabSz="1371600"/>
              <a:t>14</a:t>
            </a:fld>
            <a:endParaRPr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8990215" y="810330"/>
            <a:ext cx="8541900" cy="8666340"/>
          </a:xfrm>
          <a:custGeom>
            <a:avLst/>
            <a:gdLst/>
            <a:ahLst/>
            <a:cxnLst/>
            <a:rect l="l" t="t" r="r" b="b"/>
            <a:pathLst>
              <a:path w="8541900" h="866634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2832861" y="810330"/>
            <a:ext cx="8541900" cy="8666340"/>
          </a:xfrm>
          <a:custGeom>
            <a:avLst/>
            <a:gdLst/>
            <a:ahLst/>
            <a:cxnLst/>
            <a:rect l="l" t="t" r="r" b="b"/>
            <a:pathLst>
              <a:path w="8541900" h="866634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061529" y="2937389"/>
            <a:ext cx="12164941" cy="2891911"/>
            <a:chOff x="0" y="0"/>
            <a:chExt cx="3203935" cy="11620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03935" cy="1162067"/>
            </a:xfrm>
            <a:custGeom>
              <a:avLst/>
              <a:gdLst/>
              <a:ahLst/>
              <a:cxnLst/>
              <a:rect l="l" t="t" r="r" b="b"/>
              <a:pathLst>
                <a:path w="3203935" h="1162067">
                  <a:moveTo>
                    <a:pt x="0" y="0"/>
                  </a:moveTo>
                  <a:lnTo>
                    <a:pt x="3203935" y="0"/>
                  </a:lnTo>
                  <a:lnTo>
                    <a:pt x="3203935" y="1162067"/>
                  </a:lnTo>
                  <a:lnTo>
                    <a:pt x="0" y="1162067"/>
                  </a:lnTo>
                  <a:close/>
                </a:path>
              </a:pathLst>
            </a:custGeom>
            <a:solidFill>
              <a:srgbClr val="145DA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03935" cy="1200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32775" y="3277271"/>
            <a:ext cx="11622449" cy="22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560"/>
              </a:lnSpc>
              <a:spcBef>
                <a:spcPct val="0"/>
              </a:spcBef>
            </a:pPr>
            <a:r>
              <a:rPr lang="en-US" sz="13257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603" y="1122782"/>
            <a:ext cx="7019697" cy="10556306"/>
            <a:chOff x="0" y="0"/>
            <a:chExt cx="660400" cy="993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Picture 14" descr="A logo of a company&#10;&#10;AI-generated content may be incorrect.">
            <a:extLst>
              <a:ext uri="{FF2B5EF4-FFF2-40B4-BE49-F238E27FC236}">
                <a16:creationId xmlns:a16="http://schemas.microsoft.com/office/drawing/2014/main" id="{916FEF57-D6B4-BDCC-642D-8D5DFFCA7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" y="8254931"/>
            <a:ext cx="3398692" cy="2250305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73FF0060-E62B-9082-E697-F49DDCB301C9}"/>
              </a:ext>
            </a:extLst>
          </p:cNvPr>
          <p:cNvSpPr txBox="1"/>
          <p:nvPr/>
        </p:nvSpPr>
        <p:spPr>
          <a:xfrm>
            <a:off x="304800" y="4610100"/>
            <a:ext cx="9934803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4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sz="6000" dirty="0">
                <a:solidFill>
                  <a:srgbClr val="0070C0"/>
                </a:solidFill>
              </a:rPr>
              <a:t>CONVERSATIONS, DEEP OR MEANINGFUL, BETWEEN PEOPLE WE KNOW OR CARE ABOUT</a:t>
            </a:r>
            <a:endParaRPr sz="6000" dirty="0">
              <a:solidFill>
                <a:srgbClr val="0070C0"/>
              </a:solidFill>
            </a:endParaRPr>
          </a:p>
        </p:txBody>
      </p:sp>
      <p:pic>
        <p:nvPicPr>
          <p:cNvPr id="14" name="Picture 13" descr="Dog and cat cuddling together">
            <a:extLst>
              <a:ext uri="{FF2B5EF4-FFF2-40B4-BE49-F238E27FC236}">
                <a16:creationId xmlns:a16="http://schemas.microsoft.com/office/drawing/2014/main" id="{C96A4E86-DA5B-9EA5-0EF9-1D6CFB7AF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03" y="4610099"/>
            <a:ext cx="7019697" cy="4376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8028A-DAF8-6BA6-3032-6FF54347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A88214-9372-AA2A-1CD9-F2964AB0561D}"/>
              </a:ext>
            </a:extLst>
          </p:cNvPr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69A75E4-B2FA-CE1E-9435-FC65D9F5EA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AF2F14-99AC-602E-FDBA-D7AD695CE1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4" descr="A logo of different types of logos&#10;&#10;AI-generated content may be incorrect.">
            <a:extLst>
              <a:ext uri="{FF2B5EF4-FFF2-40B4-BE49-F238E27FC236}">
                <a16:creationId xmlns:a16="http://schemas.microsoft.com/office/drawing/2014/main" id="{1B55CF71-D290-BE68-1B4B-935E71452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76129"/>
            <a:ext cx="2743200" cy="1810871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D96808A-A60A-6721-E1AC-4D1EA0C31357}"/>
              </a:ext>
            </a:extLst>
          </p:cNvPr>
          <p:cNvSpPr txBox="1">
            <a:spLocks/>
          </p:cNvSpPr>
          <p:nvPr/>
        </p:nvSpPr>
        <p:spPr>
          <a:xfrm>
            <a:off x="990600" y="3800280"/>
            <a:ext cx="9448800" cy="26864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342900" indent="-342900" algn="l" defTabSz="868680" rtl="0" eaLnBrk="1" latinLnBrk="0" hangingPunct="1">
              <a:spcBef>
                <a:spcPts val="900"/>
              </a:spcBef>
              <a:buFont typeface="Arial" pitchFamily="34" charset="0"/>
              <a:buChar char="•"/>
              <a:defRPr sz="4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about right or wrong. About trust, vulnerability and acceptance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B97AE4-581D-DCFC-8663-D6996C16DDBC}"/>
              </a:ext>
            </a:extLst>
          </p:cNvPr>
          <p:cNvSpPr/>
          <p:nvPr/>
        </p:nvSpPr>
        <p:spPr>
          <a:xfrm>
            <a:off x="11277600" y="0"/>
            <a:ext cx="7010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71B1CED0-42DE-32E7-C2F4-B404685B7996}"/>
              </a:ext>
            </a:extLst>
          </p:cNvPr>
          <p:cNvSpPr txBox="1">
            <a:spLocks/>
          </p:cNvSpPr>
          <p:nvPr/>
        </p:nvSpPr>
        <p:spPr>
          <a:xfrm>
            <a:off x="11934304" y="1257300"/>
            <a:ext cx="5696992" cy="55567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We are Rotarians.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 want to make the world a better more peaceful place.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 do this thru the 4 Way Test, shared values, developing community, </a:t>
            </a:r>
          </a:p>
          <a:p>
            <a:r>
              <a:rPr lang="en-US" sz="4400" dirty="0">
                <a:solidFill>
                  <a:schemeClr val="bg1"/>
                </a:solidFill>
              </a:rPr>
              <a:t>being of service and </a:t>
            </a:r>
          </a:p>
          <a:p>
            <a:r>
              <a:rPr lang="en-US" sz="4400" dirty="0">
                <a:solidFill>
                  <a:schemeClr val="bg1"/>
                </a:solidFill>
              </a:rPr>
              <a:t>taking action.</a:t>
            </a:r>
          </a:p>
        </p:txBody>
      </p:sp>
    </p:spTree>
    <p:extLst>
      <p:ext uri="{BB962C8B-B14F-4D97-AF65-F5344CB8AC3E}">
        <p14:creationId xmlns:p14="http://schemas.microsoft.com/office/powerpoint/2010/main" val="294301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C4376C-8208-C6A1-65E1-54897F4C7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75CEA37-5471-1947-C96E-AC0389FA0643}"/>
              </a:ext>
            </a:extLst>
          </p:cNvPr>
          <p:cNvGrpSpPr/>
          <p:nvPr/>
        </p:nvGrpSpPr>
        <p:grpSpPr>
          <a:xfrm>
            <a:off x="419033" y="266700"/>
            <a:ext cx="7019697" cy="10556306"/>
            <a:chOff x="0" y="0"/>
            <a:chExt cx="660400" cy="99311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51D3FF2-9EA5-83DB-1EC2-41321425E7BB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94D3EC7-5A2E-1ACD-6FC9-D739E076F783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Picture 14" descr="A logo of a company&#10;&#10;AI-generated content may be incorrect.">
            <a:extLst>
              <a:ext uri="{FF2B5EF4-FFF2-40B4-BE49-F238E27FC236}">
                <a16:creationId xmlns:a16="http://schemas.microsoft.com/office/drawing/2014/main" id="{0EB048F7-3061-BE75-2B9C-6E82714C1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" y="8254931"/>
            <a:ext cx="3398692" cy="2250305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E0D5A92-3E0D-974C-7DF9-18A5F17710B9}"/>
              </a:ext>
            </a:extLst>
          </p:cNvPr>
          <p:cNvSpPr txBox="1">
            <a:spLocks/>
          </p:cNvSpPr>
          <p:nvPr/>
        </p:nvSpPr>
        <p:spPr>
          <a:xfrm>
            <a:off x="1202458" y="3422906"/>
            <a:ext cx="5943600" cy="5188852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86868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4560" kern="120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868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Discourse or Polarization-</a:t>
            </a:r>
            <a:b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not good nor bad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id="{B5D7EFDE-2282-9805-BAF0-BD1AF462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14821" r="14821"/>
          <a:stretch/>
        </p:blipFill>
        <p:spPr>
          <a:xfrm>
            <a:off x="10730374" y="-25988"/>
            <a:ext cx="7557626" cy="10338975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D8988FE-54F0-E809-6A98-662F6330F7D5}"/>
              </a:ext>
            </a:extLst>
          </p:cNvPr>
          <p:cNvSpPr txBox="1">
            <a:spLocks/>
          </p:cNvSpPr>
          <p:nvPr/>
        </p:nvSpPr>
        <p:spPr>
          <a:xfrm>
            <a:off x="11213503" y="634931"/>
            <a:ext cx="6591367" cy="762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/>
              <a:t>When it is dehumanizing, about blame, shame, assigning fault, about wrong or right instead of being based on opinions and ideas, it becomes problematic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9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224860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2213997" y="3298645"/>
            <a:ext cx="5841799" cy="5146658"/>
            <a:chOff x="0" y="0"/>
            <a:chExt cx="1554321" cy="13693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24860" y="3298645"/>
            <a:ext cx="5841799" cy="5146658"/>
            <a:chOff x="0" y="0"/>
            <a:chExt cx="1554321" cy="13693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2204" y="3298645"/>
            <a:ext cx="5841799" cy="5146658"/>
            <a:chOff x="0" y="0"/>
            <a:chExt cx="1554321" cy="13693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298777" y="1011733"/>
            <a:ext cx="7453950" cy="1777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1"/>
              </a:lnSpc>
              <a:spcBef>
                <a:spcPct val="0"/>
              </a:spcBef>
            </a:pPr>
            <a:r>
              <a:rPr lang="en-US" sz="5108" b="1" dirty="0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Goal</a:t>
            </a:r>
          </a:p>
          <a:p>
            <a:pPr marL="0" lvl="0" indent="0" algn="ctr">
              <a:lnSpc>
                <a:spcPts val="7151"/>
              </a:lnSpc>
              <a:spcBef>
                <a:spcPct val="0"/>
              </a:spcBef>
            </a:pPr>
            <a:r>
              <a:rPr lang="en-US" sz="5108" b="1" dirty="0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 </a:t>
            </a:r>
            <a:r>
              <a:rPr lang="en-US" sz="5108" b="1" dirty="0">
                <a:solidFill>
                  <a:srgbClr val="FDFDFD"/>
                </a:solidFill>
                <a:latin typeface="Montserrat" pitchFamily="2" charset="77"/>
                <a:ea typeface="Montserrat Bold"/>
                <a:cs typeface="Montserrat Bold"/>
                <a:sym typeface="Montserrat Bold"/>
              </a:rPr>
              <a:t>create</a:t>
            </a:r>
            <a:r>
              <a:rPr lang="en-US" sz="5108" b="1" dirty="0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Space 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00794" y="7686324"/>
            <a:ext cx="3028264" cy="38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2286" b="1" u="none" strike="noStrike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Explor</a:t>
            </a:r>
            <a:r>
              <a:rPr lang="en-US" sz="2286" b="1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e Differences</a:t>
            </a:r>
            <a:endParaRPr lang="en-US" sz="2286" b="1" u="none" strike="noStrike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293417" y="7686324"/>
            <a:ext cx="3919151" cy="38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2286" b="1" u="none" strike="noStrike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Promote Understanding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487400" y="7699261"/>
            <a:ext cx="2877407" cy="38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2286" b="1" u="none" strike="noStrike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Remain Curious</a:t>
            </a:r>
          </a:p>
        </p:txBody>
      </p:sp>
      <p:pic>
        <p:nvPicPr>
          <p:cNvPr id="25" name="Picture 24" descr="Black and white dog tilting head">
            <a:extLst>
              <a:ext uri="{FF2B5EF4-FFF2-40B4-BE49-F238E27FC236}">
                <a16:creationId xmlns:a16="http://schemas.microsoft.com/office/drawing/2014/main" id="{417CA4E3-1D2B-CA4E-1776-792EC9BCF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997" y="3795298"/>
            <a:ext cx="5783985" cy="3832365"/>
          </a:xfrm>
          <a:prstGeom prst="rect">
            <a:avLst/>
          </a:prstGeom>
        </p:spPr>
      </p:pic>
      <p:pic>
        <p:nvPicPr>
          <p:cNvPr id="34" name="Picture 33" descr="Dogs on a couch">
            <a:extLst>
              <a:ext uri="{FF2B5EF4-FFF2-40B4-BE49-F238E27FC236}">
                <a16:creationId xmlns:a16="http://schemas.microsoft.com/office/drawing/2014/main" id="{2922362D-B3B9-0210-B299-B1B4170AF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3" y="3738447"/>
            <a:ext cx="5841798" cy="3855989"/>
          </a:xfrm>
          <a:prstGeom prst="rect">
            <a:avLst/>
          </a:prstGeom>
        </p:spPr>
      </p:pic>
      <p:pic>
        <p:nvPicPr>
          <p:cNvPr id="40" name="Picture 39" descr="A British shorthair cat and golden retriever snuggling">
            <a:extLst>
              <a:ext uri="{FF2B5EF4-FFF2-40B4-BE49-F238E27FC236}">
                <a16:creationId xmlns:a16="http://schemas.microsoft.com/office/drawing/2014/main" id="{6CA65DAD-63C2-5EB0-20D7-D80C835D6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39" y="3758736"/>
            <a:ext cx="5841799" cy="38559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E5C5AC-6DFD-2187-FF76-02BCE781BAD3}"/>
              </a:ext>
            </a:extLst>
          </p:cNvPr>
          <p:cNvSpPr txBox="1"/>
          <p:nvPr/>
        </p:nvSpPr>
        <p:spPr>
          <a:xfrm>
            <a:off x="838200" y="8629810"/>
            <a:ext cx="1531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" pitchFamily="2" charset="77"/>
              </a:rPr>
              <a:t>So we can develop a deeper relationship with our community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011489" y="-1565208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618101" y="176799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23274" y="1984506"/>
            <a:ext cx="5768345" cy="34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2800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What is your Motivation?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63159" y="204120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</a:p>
        </p:txBody>
      </p:sp>
      <p:sp>
        <p:nvSpPr>
          <p:cNvPr id="13" name="Freeform 13"/>
          <p:cNvSpPr/>
          <p:nvPr/>
        </p:nvSpPr>
        <p:spPr>
          <a:xfrm>
            <a:off x="9144000" y="354139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688346" y="3599072"/>
            <a:ext cx="5768345" cy="98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2800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What do you want to accomplish? What do you want to explore?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9058" y="381460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</a:p>
        </p:txBody>
      </p:sp>
      <p:sp>
        <p:nvSpPr>
          <p:cNvPr id="16" name="Freeform 16"/>
          <p:cNvSpPr/>
          <p:nvPr/>
        </p:nvSpPr>
        <p:spPr>
          <a:xfrm>
            <a:off x="9144000" y="531807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745659" y="5788473"/>
            <a:ext cx="5768345" cy="66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2800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What about the thing is important to you?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89058" y="5591284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8618101" y="7094753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173968" y="7442059"/>
            <a:ext cx="5768345" cy="66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2800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What do you want the other party to know about the thing?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63159" y="7367965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7A9B1B9-DAF3-A7A1-14B9-C11F90FA23E2}"/>
              </a:ext>
            </a:extLst>
          </p:cNvPr>
          <p:cNvSpPr txBox="1">
            <a:spLocks/>
          </p:cNvSpPr>
          <p:nvPr/>
        </p:nvSpPr>
        <p:spPr>
          <a:xfrm>
            <a:off x="41251" y="2994614"/>
            <a:ext cx="7106047" cy="3818457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86868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4560" kern="120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868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are you showing up? </a:t>
            </a:r>
            <a:b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your role at the table?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D9F692-95A9-EB04-1C38-1125B4E97D12}"/>
              </a:ext>
            </a:extLst>
          </p:cNvPr>
          <p:cNvSpPr txBox="1"/>
          <p:nvPr/>
        </p:nvSpPr>
        <p:spPr>
          <a:xfrm>
            <a:off x="140075" y="7415974"/>
            <a:ext cx="6428925" cy="1813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 not ignore an issue, Listen to all perspectives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Empathy builds trust and closeness “I get it, and I care about you</a:t>
            </a:r>
          </a:p>
        </p:txBody>
      </p:sp>
      <p:grpSp>
        <p:nvGrpSpPr>
          <p:cNvPr id="37" name="Group 28">
            <a:extLst>
              <a:ext uri="{FF2B5EF4-FFF2-40B4-BE49-F238E27FC236}">
                <a16:creationId xmlns:a16="http://schemas.microsoft.com/office/drawing/2014/main" id="{BB502B58-C963-3969-D569-2FBD9AEB54E6}"/>
              </a:ext>
            </a:extLst>
          </p:cNvPr>
          <p:cNvGrpSpPr/>
          <p:nvPr/>
        </p:nvGrpSpPr>
        <p:grpSpPr>
          <a:xfrm>
            <a:off x="7304213" y="8890734"/>
            <a:ext cx="373607" cy="373607"/>
            <a:chOff x="0" y="0"/>
            <a:chExt cx="812800" cy="812800"/>
          </a:xfrm>
        </p:grpSpPr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C67750FB-D660-34D4-E77F-88A5A745B9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83800227-579E-0EF3-294F-2E6EBAEE7B0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40" name="Freeform 19">
            <a:extLst>
              <a:ext uri="{FF2B5EF4-FFF2-40B4-BE49-F238E27FC236}">
                <a16:creationId xmlns:a16="http://schemas.microsoft.com/office/drawing/2014/main" id="{5BDAB451-6DC7-E1EC-C695-97DE242F9024}"/>
              </a:ext>
            </a:extLst>
          </p:cNvPr>
          <p:cNvSpPr/>
          <p:nvPr/>
        </p:nvSpPr>
        <p:spPr>
          <a:xfrm>
            <a:off x="8015097" y="8626719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79E7CE32-7D09-B834-5FFC-7F1C6EAEE6E9}"/>
              </a:ext>
            </a:extLst>
          </p:cNvPr>
          <p:cNvSpPr txBox="1"/>
          <p:nvPr/>
        </p:nvSpPr>
        <p:spPr>
          <a:xfrm>
            <a:off x="8196089" y="8903869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689C7FED-29BA-9576-1E83-95229B3E339E}"/>
              </a:ext>
            </a:extLst>
          </p:cNvPr>
          <p:cNvSpPr txBox="1"/>
          <p:nvPr/>
        </p:nvSpPr>
        <p:spPr>
          <a:xfrm>
            <a:off x="9620346" y="8997903"/>
            <a:ext cx="6004128" cy="66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2800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Are you open to looking at it differently?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7600" y="0"/>
            <a:ext cx="7010400" cy="10287000"/>
            <a:chOff x="0" y="0"/>
            <a:chExt cx="1322448" cy="2709333"/>
          </a:xfrm>
          <a:solidFill>
            <a:srgbClr val="FFC00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310929" y="5643420"/>
            <a:ext cx="2661498" cy="236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4"/>
              </a:lnSpc>
              <a:spcBef>
                <a:spcPct val="0"/>
              </a:spcBef>
            </a:pPr>
            <a:r>
              <a:rPr lang="en-US" sz="1667" u="none" strike="noStrike" spc="-33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laoreet risus fringilla, egestas elit a, consequat augue. Phasellus sollicitudin felis mi, quis egestas ex ornare sed.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999225" y="5643420"/>
            <a:ext cx="2661498" cy="236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4"/>
              </a:lnSpc>
              <a:spcBef>
                <a:spcPct val="0"/>
              </a:spcBef>
            </a:pPr>
            <a:r>
              <a:rPr lang="en-US" sz="1667" u="none" strike="noStrike" spc="-33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Nullam laoreet risus fringilla, egestas elit a, consequat augue. Phasellus sollicitudin felis mi, quis egestas ex ornare sed. </a:t>
            </a:r>
          </a:p>
        </p:txBody>
      </p:sp>
      <p:pic>
        <p:nvPicPr>
          <p:cNvPr id="5" name="Picture 4" descr="A logo of different types of logos&#10;&#10;AI-generated content may be incorrect.">
            <a:extLst>
              <a:ext uri="{FF2B5EF4-FFF2-40B4-BE49-F238E27FC236}">
                <a16:creationId xmlns:a16="http://schemas.microsoft.com/office/drawing/2014/main" id="{4C647901-F940-226F-D739-B978FDF5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76129"/>
            <a:ext cx="2743200" cy="1810871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8878630E-0E6D-F297-208B-5AE0516465D1}"/>
              </a:ext>
            </a:extLst>
          </p:cNvPr>
          <p:cNvSpPr/>
          <p:nvPr/>
        </p:nvSpPr>
        <p:spPr>
          <a:xfrm>
            <a:off x="-2123887" y="-2346523"/>
            <a:ext cx="4693046" cy="469304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670152-EF52-72D6-F0BF-4BBCF017DA92}"/>
              </a:ext>
            </a:extLst>
          </p:cNvPr>
          <p:cNvSpPr txBox="1">
            <a:spLocks/>
          </p:cNvSpPr>
          <p:nvPr/>
        </p:nvSpPr>
        <p:spPr>
          <a:xfrm>
            <a:off x="101822" y="3162300"/>
            <a:ext cx="10185178" cy="44195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342900" indent="-342900" algn="l" defTabSz="868680" rtl="0" eaLnBrk="1" latinLnBrk="0" hangingPunct="1">
              <a:spcBef>
                <a:spcPts val="900"/>
              </a:spcBef>
              <a:buFont typeface="Arial" pitchFamily="34" charset="0"/>
              <a:buChar char="•"/>
              <a:defRPr sz="4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b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fact finder, creating a space to learn, explore, and understand differences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C6D23A9-81F7-7533-9331-A49557938139}"/>
              </a:ext>
            </a:extLst>
          </p:cNvPr>
          <p:cNvSpPr txBox="1">
            <a:spLocks/>
          </p:cNvSpPr>
          <p:nvPr/>
        </p:nvSpPr>
        <p:spPr>
          <a:xfrm>
            <a:off x="11506200" y="758724"/>
            <a:ext cx="5696992" cy="55567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 The environment should be calm and inviting</a:t>
            </a:r>
          </a:p>
          <a:p>
            <a:r>
              <a:rPr lang="en-US" sz="4000" dirty="0"/>
              <a:t>Ask questions to learn, not argue-- </a:t>
            </a:r>
          </a:p>
          <a:p>
            <a:r>
              <a:rPr lang="en-US" sz="4000" dirty="0"/>
              <a:t>This means so much because?      </a:t>
            </a:r>
          </a:p>
          <a:p>
            <a:r>
              <a:rPr lang="en-US" sz="4000" dirty="0"/>
              <a:t>How does that make you feel?      How could you look at it differently?        </a:t>
            </a:r>
          </a:p>
          <a:p>
            <a:r>
              <a:rPr lang="en-US" sz="4000" dirty="0"/>
              <a:t>Are you open to considering a different perspective?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6DC4A-7858-93E5-0427-E605D97D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B677E1-9AFF-9C3A-CD2B-1D22E13A4560}"/>
              </a:ext>
            </a:extLst>
          </p:cNvPr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709179-3D3F-03A1-1689-06606FBBFAFF}"/>
              </a:ext>
            </a:extLst>
          </p:cNvPr>
          <p:cNvSpPr/>
          <p:nvPr/>
        </p:nvSpPr>
        <p:spPr>
          <a:xfrm>
            <a:off x="6224860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C6F961C-5BA4-E938-7ED4-779F90D66E7D}"/>
              </a:ext>
            </a:extLst>
          </p:cNvPr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AF7E766-8E60-FBFC-8BEC-BF421D00FEB4}"/>
              </a:ext>
            </a:extLst>
          </p:cNvPr>
          <p:cNvGrpSpPr/>
          <p:nvPr/>
        </p:nvGrpSpPr>
        <p:grpSpPr>
          <a:xfrm>
            <a:off x="9601202" y="3298644"/>
            <a:ext cx="8459603" cy="6416854"/>
            <a:chOff x="0" y="0"/>
            <a:chExt cx="1554321" cy="13693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CF0806B-507C-4E3A-D32E-8B11906B40C8}"/>
                </a:ext>
              </a:extLst>
            </p:cNvPr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225F7B9-190D-88DF-89BE-003439CF670C}"/>
                </a:ext>
              </a:extLst>
            </p:cNvPr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E46613A-F6A8-CECD-822C-2D3039261EEA}"/>
              </a:ext>
            </a:extLst>
          </p:cNvPr>
          <p:cNvGrpSpPr/>
          <p:nvPr/>
        </p:nvGrpSpPr>
        <p:grpSpPr>
          <a:xfrm>
            <a:off x="232204" y="3298644"/>
            <a:ext cx="8454596" cy="6416855"/>
            <a:chOff x="0" y="0"/>
            <a:chExt cx="1554321" cy="136936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45BC76D-35E8-D0FA-4296-9BC4F0D3C8EE}"/>
                </a:ext>
              </a:extLst>
            </p:cNvPr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3C240FF-BEB7-4EB1-1F4C-5564C135FAD4}"/>
                </a:ext>
              </a:extLst>
            </p:cNvPr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121A0A9-271E-6FD8-64D8-8619CE8BD509}"/>
              </a:ext>
            </a:extLst>
          </p:cNvPr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F7BB257-DE4C-7AFA-51F4-47655CAA25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B7429DC-FDF6-969E-823D-805FF71E72F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BF22503-5D73-E22F-84ED-ED9BA812CB28}"/>
              </a:ext>
            </a:extLst>
          </p:cNvPr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AA481BE-ACB8-7B88-8652-454F57E773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7AE8FE1E-352E-B6F7-F197-F150C407A23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8676BB0C-F142-5E73-63C3-67187369A5D3}"/>
              </a:ext>
            </a:extLst>
          </p:cNvPr>
          <p:cNvSpPr txBox="1"/>
          <p:nvPr/>
        </p:nvSpPr>
        <p:spPr>
          <a:xfrm>
            <a:off x="5298777" y="1011733"/>
            <a:ext cx="7453950" cy="1777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1"/>
              </a:lnSpc>
              <a:spcBef>
                <a:spcPct val="0"/>
              </a:spcBef>
            </a:pPr>
            <a:r>
              <a:rPr lang="en-US" sz="5108" b="1" dirty="0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Ground Rules</a:t>
            </a:r>
          </a:p>
          <a:p>
            <a:pPr marL="0" lvl="0" indent="0" algn="ctr">
              <a:lnSpc>
                <a:spcPts val="7151"/>
              </a:lnSpc>
              <a:spcBef>
                <a:spcPct val="0"/>
              </a:spcBef>
            </a:pPr>
            <a:r>
              <a:rPr lang="en-US" sz="5108" b="1" dirty="0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 INTENTIONAL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7C678F0-3513-3054-23FA-A9D62EA23166}"/>
              </a:ext>
            </a:extLst>
          </p:cNvPr>
          <p:cNvSpPr txBox="1">
            <a:spLocks/>
          </p:cNvSpPr>
          <p:nvPr/>
        </p:nvSpPr>
        <p:spPr>
          <a:xfrm>
            <a:off x="609600" y="3771901"/>
            <a:ext cx="7467600" cy="5503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WHERE WILL IT BE?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WHAT TIME AND DATE?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WHO WILL BE THERE?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WHO IS THE MODERATOR?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WHAT IS THE PURPOSE?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MAKE IT SAFE FOR EVERYONE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6A167ABA-CE64-B52B-0FDD-F5C596A2F265}"/>
              </a:ext>
            </a:extLst>
          </p:cNvPr>
          <p:cNvSpPr txBox="1">
            <a:spLocks/>
          </p:cNvSpPr>
          <p:nvPr/>
        </p:nvSpPr>
        <p:spPr>
          <a:xfrm>
            <a:off x="10210800" y="3771901"/>
            <a:ext cx="7467599" cy="5503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rgbClr val="0070C0"/>
                </a:solidFill>
              </a:rPr>
              <a:t>SPEAK FROM “I” </a:t>
            </a:r>
          </a:p>
          <a:p>
            <a:r>
              <a:rPr lang="en-US" sz="3800" dirty="0">
                <a:solidFill>
                  <a:srgbClr val="0070C0"/>
                </a:solidFill>
              </a:rPr>
              <a:t>SHARE YOUR PERSPECTIVE DON'T GIVE OTHER PEOPLE’S PERSPECTIVE</a:t>
            </a:r>
          </a:p>
          <a:p>
            <a:r>
              <a:rPr lang="en-US" sz="3800" dirty="0">
                <a:solidFill>
                  <a:srgbClr val="0070C0"/>
                </a:solidFill>
              </a:rPr>
              <a:t>USE RESPECTFUL LISTENING-.</a:t>
            </a:r>
          </a:p>
          <a:p>
            <a:r>
              <a:rPr lang="en-US" sz="3800" dirty="0">
                <a:solidFill>
                  <a:srgbClr val="0070C0"/>
                </a:solidFill>
              </a:rPr>
              <a:t>PAY ATTENTION</a:t>
            </a:r>
          </a:p>
          <a:p>
            <a:r>
              <a:rPr lang="en-US" sz="3800" dirty="0">
                <a:solidFill>
                  <a:srgbClr val="0070C0"/>
                </a:solidFill>
              </a:rPr>
              <a:t>BE PRESENT- TURN OFF YOUR PHONE</a:t>
            </a:r>
          </a:p>
          <a:p>
            <a:r>
              <a:rPr lang="en-US" sz="3800" dirty="0">
                <a:solidFill>
                  <a:srgbClr val="0070C0"/>
                </a:solidFill>
              </a:rPr>
              <a:t>NO CROSS TALK. DO NOT INTERRUPT. TAKE TURNS</a:t>
            </a:r>
          </a:p>
        </p:txBody>
      </p:sp>
    </p:spTree>
    <p:extLst>
      <p:ext uri="{BB962C8B-B14F-4D97-AF65-F5344CB8AC3E}">
        <p14:creationId xmlns:p14="http://schemas.microsoft.com/office/powerpoint/2010/main" val="418232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hoto of a dog with its tongue out in a field of flowers">
            <a:extLst>
              <a:ext uri="{FF2B5EF4-FFF2-40B4-BE49-F238E27FC236}">
                <a16:creationId xmlns:a16="http://schemas.microsoft.com/office/drawing/2014/main" id="{4696E18B-ABAF-0CE6-AB2E-BC323B714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11" y="0"/>
            <a:ext cx="6796087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68113" y="3842353"/>
            <a:ext cx="14586028" cy="5088907"/>
            <a:chOff x="0" y="0"/>
            <a:chExt cx="3841588" cy="1340288"/>
          </a:xfrm>
          <a:solidFill>
            <a:srgbClr val="FFC000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70420" y="1610934"/>
            <a:ext cx="11064534" cy="1094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47"/>
              </a:lnSpc>
              <a:spcBef>
                <a:spcPct val="0"/>
              </a:spcBef>
            </a:pPr>
            <a:r>
              <a:rPr lang="en-US" sz="6605" b="1" dirty="0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BREAK OUT QUESTIONS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5938890" y="4181637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369568" y="5756734"/>
            <a:ext cx="2348490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What is the issue?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06084" y="5781639"/>
            <a:ext cx="2714361" cy="979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What is essential?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28417" y="5781639"/>
            <a:ext cx="3075819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What options are available?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706179" y="4181637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7F32B3A9-3926-E173-14AD-39656CFA5531}"/>
              </a:ext>
            </a:extLst>
          </p:cNvPr>
          <p:cNvSpPr/>
          <p:nvPr/>
        </p:nvSpPr>
        <p:spPr>
          <a:xfrm>
            <a:off x="2841374" y="4103104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3DA601B0-84EE-756F-39D0-221498D00529}"/>
              </a:ext>
            </a:extLst>
          </p:cNvPr>
          <p:cNvSpPr/>
          <p:nvPr/>
        </p:nvSpPr>
        <p:spPr>
          <a:xfrm>
            <a:off x="7738648" y="4075215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43019559-C0EC-29FB-E370-0D18DA5FA844}"/>
              </a:ext>
            </a:extLst>
          </p:cNvPr>
          <p:cNvSpPr/>
          <p:nvPr/>
        </p:nvSpPr>
        <p:spPr>
          <a:xfrm>
            <a:off x="12554198" y="3992814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6A509BE0-551F-6928-7BC1-50C06EDE39F8}"/>
              </a:ext>
            </a:extLst>
          </p:cNvPr>
          <p:cNvSpPr txBox="1"/>
          <p:nvPr/>
        </p:nvSpPr>
        <p:spPr>
          <a:xfrm>
            <a:off x="3004993" y="4410464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22A18844-E4EF-2427-6234-89D48996B60C}"/>
              </a:ext>
            </a:extLst>
          </p:cNvPr>
          <p:cNvSpPr txBox="1"/>
          <p:nvPr/>
        </p:nvSpPr>
        <p:spPr>
          <a:xfrm>
            <a:off x="7850078" y="4386527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FD8F562-EE91-2832-B752-26AB75A02936}"/>
              </a:ext>
            </a:extLst>
          </p:cNvPr>
          <p:cNvSpPr txBox="1"/>
          <p:nvPr/>
        </p:nvSpPr>
        <p:spPr>
          <a:xfrm>
            <a:off x="12699256" y="4304126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Courageous Conversations v2JZ" id="{3575E38D-7A01-704E-A45B-4B48450AEAB2}" vid="{01CCE08C-2950-FA4E-95E3-A61FA92345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Courageous Conversations v2JZ" id="{3575E38D-7A01-704E-A45B-4B48450AEAB2}" vid="{EB7A46B6-D87C-E648-8F23-7B3239F71A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727</Words>
  <Application>Microsoft Office PowerPoint</Application>
  <PresentationFormat>Custom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Montserrat</vt:lpstr>
      <vt:lpstr>Montserrat Bold</vt:lpstr>
      <vt:lpstr>Arial</vt:lpstr>
      <vt:lpstr>Poppins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EXERCISE 1</vt:lpstr>
      <vt:lpstr>PowerPoint Presentation</vt:lpstr>
      <vt:lpstr> EXERCISE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Minimalist Empowerment Keynote Presentation</dc:title>
  <dc:creator>Cisca Stellhorn</dc:creator>
  <cp:lastModifiedBy>Cisca Stellhorn</cp:lastModifiedBy>
  <cp:revision>18</cp:revision>
  <dcterms:created xsi:type="dcterms:W3CDTF">2006-08-16T00:00:00Z</dcterms:created>
  <dcterms:modified xsi:type="dcterms:W3CDTF">2026-01-18T23:06:59Z</dcterms:modified>
  <dc:identifier>DAEXkpSfJ44</dc:identifier>
</cp:coreProperties>
</file>